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oulder" charset="1" panose="00000000000000000000"/>
      <p:regular r:id="rId23"/>
    </p:embeddedFont>
    <p:embeddedFont>
      <p:font typeface="Nunito Bold" charset="1" panose="00000000000000000000"/>
      <p:regular r:id="rId24"/>
    </p:embeddedFont>
    <p:embeddedFont>
      <p:font typeface="Nunito" charset="1" panose="00000000000000000000"/>
      <p:regular r:id="rId25"/>
    </p:embeddedFont>
    <p:embeddedFont>
      <p:font typeface="Garet Bold" charset="1" panose="00000000000000000000"/>
      <p:regular r:id="rId26"/>
    </p:embeddedFont>
    <p:embeddedFont>
      <p:font typeface="Garet" charset="1" panose="00000000000000000000"/>
      <p:regular r:id="rId27"/>
    </p:embeddedFont>
    <p:embeddedFont>
      <p:font typeface="Canva Sans Bold" charset="1" panose="020B0803030501040103"/>
      <p:regular r:id="rId28"/>
    </p:embeddedFont>
    <p:embeddedFont>
      <p:font typeface="Canva Sans" charset="1" panose="020B05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53.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54.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55.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72.png" Type="http://schemas.openxmlformats.org/officeDocument/2006/relationships/image"/><Relationship Id="rId15" Target="../media/image73.svg" Type="http://schemas.openxmlformats.org/officeDocument/2006/relationships/image"/><Relationship Id="rId16" Target="../media/image74.png" Type="http://schemas.openxmlformats.org/officeDocument/2006/relationships/image"/><Relationship Id="rId17" Target="../media/image75.svg" Type="http://schemas.openxmlformats.org/officeDocument/2006/relationships/image"/><Relationship Id="rId18" Target="../media/image76.png" Type="http://schemas.openxmlformats.org/officeDocument/2006/relationships/image"/><Relationship Id="rId19" Target="../media/image77.svg" Type="http://schemas.openxmlformats.org/officeDocument/2006/relationships/image"/><Relationship Id="rId2" Target="../media/image58.png" Type="http://schemas.openxmlformats.org/officeDocument/2006/relationships/image"/><Relationship Id="rId20" Target="../media/image78.png" Type="http://schemas.openxmlformats.org/officeDocument/2006/relationships/image"/><Relationship Id="rId21" Target="../media/image79.svg" Type="http://schemas.openxmlformats.org/officeDocument/2006/relationships/image"/><Relationship Id="rId3" Target="../media/image59.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7ABDD"/>
        </a:solidFill>
      </p:bgPr>
    </p:bg>
    <p:spTree>
      <p:nvGrpSpPr>
        <p:cNvPr id="1" name=""/>
        <p:cNvGrpSpPr/>
        <p:nvPr/>
      </p:nvGrpSpPr>
      <p:grpSpPr>
        <a:xfrm>
          <a:off x="0" y="0"/>
          <a:ext cx="0" cy="0"/>
          <a:chOff x="0" y="0"/>
          <a:chExt cx="0" cy="0"/>
        </a:xfrm>
      </p:grpSpPr>
      <p:sp>
        <p:nvSpPr>
          <p:cNvPr name="TextBox 2" id="2"/>
          <p:cNvSpPr txBox="true"/>
          <p:nvPr/>
        </p:nvSpPr>
        <p:spPr>
          <a:xfrm rot="0">
            <a:off x="2586757" y="2147271"/>
            <a:ext cx="12336134" cy="5828030"/>
          </a:xfrm>
          <a:prstGeom prst="rect">
            <a:avLst/>
          </a:prstGeom>
        </p:spPr>
        <p:txBody>
          <a:bodyPr anchor="t" rtlCol="false" tIns="0" lIns="0" bIns="0" rIns="0">
            <a:spAutoFit/>
          </a:bodyPr>
          <a:lstStyle/>
          <a:p>
            <a:pPr algn="ctr">
              <a:lnSpc>
                <a:spcPts val="11440"/>
              </a:lnSpc>
            </a:pPr>
            <a:r>
              <a:rPr lang="en-US" sz="10400">
                <a:solidFill>
                  <a:srgbClr val="2E2C2B"/>
                </a:solidFill>
                <a:latin typeface="Boulder"/>
                <a:ea typeface="Boulder"/>
                <a:cs typeface="Boulder"/>
                <a:sym typeface="Boulder"/>
              </a:rPr>
              <a:t>FACE RECOGNITION USING EIGENFACES</a:t>
            </a:r>
          </a:p>
        </p:txBody>
      </p:sp>
      <p:sp>
        <p:nvSpPr>
          <p:cNvPr name="Freeform 3" id="3"/>
          <p:cNvSpPr/>
          <p:nvPr/>
        </p:nvSpPr>
        <p:spPr>
          <a:xfrm flipH="false" flipV="false" rot="-6930436">
            <a:off x="-2692290" y="-1193869"/>
            <a:ext cx="6415984" cy="1528171"/>
          </a:xfrm>
          <a:custGeom>
            <a:avLst/>
            <a:gdLst/>
            <a:ahLst/>
            <a:cxnLst/>
            <a:rect r="r" b="b" t="t" l="l"/>
            <a:pathLst>
              <a:path h="1528171" w="6415984">
                <a:moveTo>
                  <a:pt x="0" y="0"/>
                </a:moveTo>
                <a:lnTo>
                  <a:pt x="6415984" y="0"/>
                </a:lnTo>
                <a:lnTo>
                  <a:pt x="6415984" y="1528171"/>
                </a:lnTo>
                <a:lnTo>
                  <a:pt x="0" y="1528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528304">
            <a:off x="6404695" y="-3016142"/>
            <a:ext cx="2783081" cy="4969788"/>
          </a:xfrm>
          <a:custGeom>
            <a:avLst/>
            <a:gdLst/>
            <a:ahLst/>
            <a:cxnLst/>
            <a:rect r="r" b="b" t="t" l="l"/>
            <a:pathLst>
              <a:path h="4969788" w="2783081">
                <a:moveTo>
                  <a:pt x="0" y="0"/>
                </a:moveTo>
                <a:lnTo>
                  <a:pt x="2783081" y="0"/>
                </a:lnTo>
                <a:lnTo>
                  <a:pt x="2783081" y="4969788"/>
                </a:lnTo>
                <a:lnTo>
                  <a:pt x="0" y="4969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9678946">
            <a:off x="13888674" y="-1510273"/>
            <a:ext cx="2846786" cy="3710266"/>
          </a:xfrm>
          <a:custGeom>
            <a:avLst/>
            <a:gdLst/>
            <a:ahLst/>
            <a:cxnLst/>
            <a:rect r="r" b="b" t="t" l="l"/>
            <a:pathLst>
              <a:path h="3710266" w="2846786">
                <a:moveTo>
                  <a:pt x="0" y="0"/>
                </a:moveTo>
                <a:lnTo>
                  <a:pt x="2846786" y="0"/>
                </a:lnTo>
                <a:lnTo>
                  <a:pt x="2846786" y="3710266"/>
                </a:lnTo>
                <a:lnTo>
                  <a:pt x="0" y="3710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7876685">
            <a:off x="17263792" y="1259985"/>
            <a:ext cx="2048416" cy="522088"/>
          </a:xfrm>
          <a:custGeom>
            <a:avLst/>
            <a:gdLst/>
            <a:ahLst/>
            <a:cxnLst/>
            <a:rect r="r" b="b" t="t" l="l"/>
            <a:pathLst>
              <a:path h="522088" w="2048416">
                <a:moveTo>
                  <a:pt x="0" y="0"/>
                </a:moveTo>
                <a:lnTo>
                  <a:pt x="2048416" y="0"/>
                </a:lnTo>
                <a:lnTo>
                  <a:pt x="2048416" y="522088"/>
                </a:lnTo>
                <a:lnTo>
                  <a:pt x="0" y="522088"/>
                </a:lnTo>
                <a:lnTo>
                  <a:pt x="0" y="0"/>
                </a:lnTo>
                <a:close/>
              </a:path>
            </a:pathLst>
          </a:custGeom>
          <a:blipFill>
            <a:blip r:embed="rId8">
              <a:extLst>
                <a:ext uri="{96DAC541-7B7A-43D3-8B79-37D633B846F1}">
                  <asvg:svgBlip xmlns:asvg="http://schemas.microsoft.com/office/drawing/2016/SVG/main" r:embed="rId9"/>
                </a:ext>
              </a:extLst>
            </a:blip>
            <a:stretch>
              <a:fillRect l="0" t="0" r="-53307" b="0"/>
            </a:stretch>
          </a:blipFill>
          <a:ln cap="sq">
            <a:noFill/>
            <a:prstDash val="solid"/>
            <a:miter/>
          </a:ln>
        </p:spPr>
      </p:sp>
      <p:sp>
        <p:nvSpPr>
          <p:cNvPr name="Freeform 7" id="7"/>
          <p:cNvSpPr/>
          <p:nvPr/>
        </p:nvSpPr>
        <p:spPr>
          <a:xfrm flipH="false" flipV="false" rot="-4140865">
            <a:off x="10570150" y="175019"/>
            <a:ext cx="572747" cy="2092225"/>
          </a:xfrm>
          <a:custGeom>
            <a:avLst/>
            <a:gdLst/>
            <a:ahLst/>
            <a:cxnLst/>
            <a:rect r="r" b="b" t="t" l="l"/>
            <a:pathLst>
              <a:path h="2092225" w="572747">
                <a:moveTo>
                  <a:pt x="0" y="0"/>
                </a:moveTo>
                <a:lnTo>
                  <a:pt x="572747" y="0"/>
                </a:lnTo>
                <a:lnTo>
                  <a:pt x="572747" y="2092225"/>
                </a:lnTo>
                <a:lnTo>
                  <a:pt x="0" y="20922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3451559" y="893940"/>
            <a:ext cx="1076413" cy="1073722"/>
          </a:xfrm>
          <a:custGeom>
            <a:avLst/>
            <a:gdLst/>
            <a:ahLst/>
            <a:cxnLst/>
            <a:rect r="r" b="b" t="t" l="l"/>
            <a:pathLst>
              <a:path h="1073722" w="1076413">
                <a:moveTo>
                  <a:pt x="0" y="0"/>
                </a:moveTo>
                <a:lnTo>
                  <a:pt x="1076414" y="0"/>
                </a:lnTo>
                <a:lnTo>
                  <a:pt x="1076414" y="1073722"/>
                </a:lnTo>
                <a:lnTo>
                  <a:pt x="0" y="10737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1906169">
            <a:off x="-484714" y="7512813"/>
            <a:ext cx="4400436" cy="5319208"/>
          </a:xfrm>
          <a:custGeom>
            <a:avLst/>
            <a:gdLst/>
            <a:ahLst/>
            <a:cxnLst/>
            <a:rect r="r" b="b" t="t" l="l"/>
            <a:pathLst>
              <a:path h="5319208" w="4400436">
                <a:moveTo>
                  <a:pt x="0" y="0"/>
                </a:moveTo>
                <a:lnTo>
                  <a:pt x="4400436" y="0"/>
                </a:lnTo>
                <a:lnTo>
                  <a:pt x="4400436" y="5319208"/>
                </a:lnTo>
                <a:lnTo>
                  <a:pt x="0" y="53192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0" id="10"/>
          <p:cNvSpPr/>
          <p:nvPr/>
        </p:nvSpPr>
        <p:spPr>
          <a:xfrm flipH="false" flipV="false" rot="-274632">
            <a:off x="2457483" y="8483625"/>
            <a:ext cx="2866778" cy="3799345"/>
          </a:xfrm>
          <a:custGeom>
            <a:avLst/>
            <a:gdLst/>
            <a:ahLst/>
            <a:cxnLst/>
            <a:rect r="r" b="b" t="t" l="l"/>
            <a:pathLst>
              <a:path h="3799345" w="2866778">
                <a:moveTo>
                  <a:pt x="0" y="0"/>
                </a:moveTo>
                <a:lnTo>
                  <a:pt x="2866779" y="0"/>
                </a:lnTo>
                <a:lnTo>
                  <a:pt x="2866779" y="3799345"/>
                </a:lnTo>
                <a:lnTo>
                  <a:pt x="0" y="379934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true" flipV="true" rot="6145496">
            <a:off x="16768017" y="5838822"/>
            <a:ext cx="465012" cy="6237960"/>
          </a:xfrm>
          <a:custGeom>
            <a:avLst/>
            <a:gdLst/>
            <a:ahLst/>
            <a:cxnLst/>
            <a:rect r="r" b="b" t="t" l="l"/>
            <a:pathLst>
              <a:path h="6237960" w="465012">
                <a:moveTo>
                  <a:pt x="465011" y="6237960"/>
                </a:moveTo>
                <a:lnTo>
                  <a:pt x="0" y="6237960"/>
                </a:lnTo>
                <a:lnTo>
                  <a:pt x="0" y="0"/>
                </a:lnTo>
                <a:lnTo>
                  <a:pt x="465011" y="0"/>
                </a:lnTo>
                <a:lnTo>
                  <a:pt x="465011" y="623796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2" id="12"/>
          <p:cNvSpPr/>
          <p:nvPr/>
        </p:nvSpPr>
        <p:spPr>
          <a:xfrm flipH="false" flipV="false" rot="9936347">
            <a:off x="17059455" y="5660468"/>
            <a:ext cx="1477221" cy="1191009"/>
          </a:xfrm>
          <a:custGeom>
            <a:avLst/>
            <a:gdLst/>
            <a:ahLst/>
            <a:cxnLst/>
            <a:rect r="r" b="b" t="t" l="l"/>
            <a:pathLst>
              <a:path h="1191009" w="1477221">
                <a:moveTo>
                  <a:pt x="0" y="0"/>
                </a:moveTo>
                <a:lnTo>
                  <a:pt x="1477221" y="0"/>
                </a:lnTo>
                <a:lnTo>
                  <a:pt x="1477221" y="1191010"/>
                </a:lnTo>
                <a:lnTo>
                  <a:pt x="0" y="119101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3" id="13"/>
          <p:cNvSpPr/>
          <p:nvPr/>
        </p:nvSpPr>
        <p:spPr>
          <a:xfrm flipH="false" flipV="false" rot="6038873">
            <a:off x="8796285" y="7962200"/>
            <a:ext cx="695429" cy="1147100"/>
          </a:xfrm>
          <a:custGeom>
            <a:avLst/>
            <a:gdLst/>
            <a:ahLst/>
            <a:cxnLst/>
            <a:rect r="r" b="b" t="t" l="l"/>
            <a:pathLst>
              <a:path h="1147100" w="695429">
                <a:moveTo>
                  <a:pt x="0" y="0"/>
                </a:moveTo>
                <a:lnTo>
                  <a:pt x="695430" y="0"/>
                </a:lnTo>
                <a:lnTo>
                  <a:pt x="695430" y="1147100"/>
                </a:lnTo>
                <a:lnTo>
                  <a:pt x="0" y="11471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4" id="14"/>
          <p:cNvSpPr/>
          <p:nvPr/>
        </p:nvSpPr>
        <p:spPr>
          <a:xfrm flipH="false" flipV="false" rot="0">
            <a:off x="12492009" y="8983454"/>
            <a:ext cx="1777293" cy="1744978"/>
          </a:xfrm>
          <a:custGeom>
            <a:avLst/>
            <a:gdLst/>
            <a:ahLst/>
            <a:cxnLst/>
            <a:rect r="r" b="b" t="t" l="l"/>
            <a:pathLst>
              <a:path h="1744978" w="1777293">
                <a:moveTo>
                  <a:pt x="0" y="0"/>
                </a:moveTo>
                <a:lnTo>
                  <a:pt x="1777293" y="0"/>
                </a:lnTo>
                <a:lnTo>
                  <a:pt x="1777293" y="1744978"/>
                </a:lnTo>
                <a:lnTo>
                  <a:pt x="0" y="174497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5" id="15"/>
          <p:cNvSpPr/>
          <p:nvPr/>
        </p:nvSpPr>
        <p:spPr>
          <a:xfrm flipH="false" flipV="false" rot="9302543">
            <a:off x="-1034223" y="4882456"/>
            <a:ext cx="2048416" cy="522088"/>
          </a:xfrm>
          <a:custGeom>
            <a:avLst/>
            <a:gdLst/>
            <a:ahLst/>
            <a:cxnLst/>
            <a:rect r="r" b="b" t="t" l="l"/>
            <a:pathLst>
              <a:path h="522088" w="2048416">
                <a:moveTo>
                  <a:pt x="0" y="0"/>
                </a:moveTo>
                <a:lnTo>
                  <a:pt x="2048417" y="0"/>
                </a:lnTo>
                <a:lnTo>
                  <a:pt x="2048417" y="522088"/>
                </a:lnTo>
                <a:lnTo>
                  <a:pt x="0" y="522088"/>
                </a:lnTo>
                <a:lnTo>
                  <a:pt x="0" y="0"/>
                </a:lnTo>
                <a:close/>
              </a:path>
            </a:pathLst>
          </a:custGeom>
          <a:blipFill>
            <a:blip r:embed="rId26">
              <a:extLst>
                <a:ext uri="{96DAC541-7B7A-43D3-8B79-37D633B846F1}">
                  <asvg:svgBlip xmlns:asvg="http://schemas.microsoft.com/office/drawing/2016/SVG/main" r:embed="rId27"/>
                </a:ext>
              </a:extLst>
            </a:blip>
            <a:stretch>
              <a:fillRect l="0" t="0" r="-53307"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7AB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51541"/>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8700" y="6109552"/>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906169">
            <a:off x="13587646" y="-4831625"/>
            <a:ext cx="5633900" cy="6810209"/>
          </a:xfrm>
          <a:custGeom>
            <a:avLst/>
            <a:gdLst/>
            <a:ahLst/>
            <a:cxnLst/>
            <a:rect r="r" b="b" t="t" l="l"/>
            <a:pathLst>
              <a:path h="6810209" w="5633900">
                <a:moveTo>
                  <a:pt x="0" y="0"/>
                </a:moveTo>
                <a:lnTo>
                  <a:pt x="5633901" y="0"/>
                </a:lnTo>
                <a:lnTo>
                  <a:pt x="5633901" y="6810209"/>
                </a:lnTo>
                <a:lnTo>
                  <a:pt x="0" y="6810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10800000">
            <a:off x="15768668" y="8029082"/>
            <a:ext cx="1820044" cy="1467411"/>
          </a:xfrm>
          <a:custGeom>
            <a:avLst/>
            <a:gdLst/>
            <a:ahLst/>
            <a:cxnLst/>
            <a:rect r="r" b="b" t="t" l="l"/>
            <a:pathLst>
              <a:path h="1467411" w="1820044">
                <a:moveTo>
                  <a:pt x="0" y="0"/>
                </a:moveTo>
                <a:lnTo>
                  <a:pt x="1820044" y="0"/>
                </a:lnTo>
                <a:lnTo>
                  <a:pt x="1820044" y="1467411"/>
                </a:lnTo>
                <a:lnTo>
                  <a:pt x="0" y="1467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6" id="6"/>
          <p:cNvSpPr txBox="true"/>
          <p:nvPr/>
        </p:nvSpPr>
        <p:spPr>
          <a:xfrm rot="0">
            <a:off x="1028700" y="1372830"/>
            <a:ext cx="12721912" cy="838200"/>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2E2C2B"/>
                </a:solidFill>
                <a:latin typeface="Boulder"/>
                <a:ea typeface="Boulder"/>
                <a:cs typeface="Boulder"/>
                <a:sym typeface="Boulder"/>
              </a:rPr>
              <a:t>MODEL TRAINING AND TESTING</a:t>
            </a:r>
          </a:p>
        </p:txBody>
      </p:sp>
      <p:sp>
        <p:nvSpPr>
          <p:cNvPr name="TextBox 7" id="7"/>
          <p:cNvSpPr txBox="true"/>
          <p:nvPr/>
        </p:nvSpPr>
        <p:spPr>
          <a:xfrm rot="0">
            <a:off x="2051479" y="2714708"/>
            <a:ext cx="15537234" cy="2841625"/>
          </a:xfrm>
          <a:prstGeom prst="rect">
            <a:avLst/>
          </a:prstGeom>
        </p:spPr>
        <p:txBody>
          <a:bodyPr anchor="t" rtlCol="false" tIns="0" lIns="0" bIns="0" rIns="0">
            <a:spAutoFit/>
          </a:bodyPr>
          <a:lstStyle/>
          <a:p>
            <a:pPr algn="l" marL="0" indent="0" lvl="1">
              <a:lnSpc>
                <a:spcPts val="4550"/>
              </a:lnSpc>
            </a:pPr>
            <a:r>
              <a:rPr lang="en-US" b="true" sz="3500">
                <a:solidFill>
                  <a:srgbClr val="2E2C2B"/>
                </a:solidFill>
                <a:latin typeface="Nunito Bold"/>
                <a:ea typeface="Nunito Bold"/>
                <a:cs typeface="Nunito Bold"/>
                <a:sym typeface="Nunito Bold"/>
              </a:rPr>
              <a:t>Training process :</a:t>
            </a:r>
            <a:r>
              <a:rPr lang="en-US" sz="3500">
                <a:solidFill>
                  <a:srgbClr val="2E2C2B"/>
                </a:solidFill>
                <a:latin typeface="Nunito"/>
                <a:ea typeface="Nunito"/>
                <a:cs typeface="Nunito"/>
                <a:sym typeface="Nunito"/>
              </a:rPr>
              <a:t> The K-Nearest Neighbors (KNN) classifier was trained using the PCA-transformed training dataset. By reducing the dimensionality with PCA, the training data was projected onto a lower-dimensional subspace, capturing essential features while reducing computation complexity for KNN.</a:t>
            </a:r>
          </a:p>
        </p:txBody>
      </p:sp>
      <p:sp>
        <p:nvSpPr>
          <p:cNvPr name="Freeform 8" id="8"/>
          <p:cNvSpPr/>
          <p:nvPr/>
        </p:nvSpPr>
        <p:spPr>
          <a:xfrm flipH="false" flipV="false" rot="-10800000">
            <a:off x="-791344" y="-94581"/>
            <a:ext cx="1820044" cy="1467411"/>
          </a:xfrm>
          <a:custGeom>
            <a:avLst/>
            <a:gdLst/>
            <a:ahLst/>
            <a:cxnLst/>
            <a:rect r="r" b="b" t="t" l="l"/>
            <a:pathLst>
              <a:path h="1467411" w="1820044">
                <a:moveTo>
                  <a:pt x="0" y="0"/>
                </a:moveTo>
                <a:lnTo>
                  <a:pt x="1820044" y="0"/>
                </a:lnTo>
                <a:lnTo>
                  <a:pt x="1820044" y="1467411"/>
                </a:lnTo>
                <a:lnTo>
                  <a:pt x="0" y="1467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9" id="9"/>
          <p:cNvSpPr txBox="true"/>
          <p:nvPr/>
        </p:nvSpPr>
        <p:spPr>
          <a:xfrm rot="0">
            <a:off x="2051479" y="5921162"/>
            <a:ext cx="13717189" cy="2270125"/>
          </a:xfrm>
          <a:prstGeom prst="rect">
            <a:avLst/>
          </a:prstGeom>
        </p:spPr>
        <p:txBody>
          <a:bodyPr anchor="t" rtlCol="false" tIns="0" lIns="0" bIns="0" rIns="0">
            <a:spAutoFit/>
          </a:bodyPr>
          <a:lstStyle/>
          <a:p>
            <a:pPr algn="l" marL="0" indent="0" lvl="1">
              <a:lnSpc>
                <a:spcPts val="4550"/>
              </a:lnSpc>
            </a:pPr>
            <a:r>
              <a:rPr lang="en-US" b="true" sz="3500">
                <a:solidFill>
                  <a:srgbClr val="2E2C2B"/>
                </a:solidFill>
                <a:latin typeface="Nunito Bold"/>
                <a:ea typeface="Nunito Bold"/>
                <a:cs typeface="Nunito Bold"/>
                <a:sym typeface="Nunito Bold"/>
              </a:rPr>
              <a:t>Testing approach : </a:t>
            </a:r>
            <a:r>
              <a:rPr lang="en-US" sz="3500">
                <a:solidFill>
                  <a:srgbClr val="2E2C2B"/>
                </a:solidFill>
                <a:latin typeface="Nunito"/>
                <a:ea typeface="Nunito"/>
                <a:cs typeface="Nunito"/>
                <a:sym typeface="Nunito"/>
              </a:rPr>
              <a:t>The trained KNN classifier was evaluated on the PCA-transformed test dataset. This involved using the PCA-reduced feature representation of the test samples to predict the labels, providing a consistent basis for both training and testing phases.</a:t>
            </a:r>
          </a:p>
        </p:txBody>
      </p:sp>
      <p:sp>
        <p:nvSpPr>
          <p:cNvPr name="Freeform 10" id="10"/>
          <p:cNvSpPr/>
          <p:nvPr/>
        </p:nvSpPr>
        <p:spPr>
          <a:xfrm flipH="false" flipV="false" rot="-10800000">
            <a:off x="-791344" y="9496493"/>
            <a:ext cx="1820044" cy="1467411"/>
          </a:xfrm>
          <a:custGeom>
            <a:avLst/>
            <a:gdLst/>
            <a:ahLst/>
            <a:cxnLst/>
            <a:rect r="r" b="b" t="t" l="l"/>
            <a:pathLst>
              <a:path h="1467411" w="1820044">
                <a:moveTo>
                  <a:pt x="0" y="0"/>
                </a:moveTo>
                <a:lnTo>
                  <a:pt x="1820044" y="0"/>
                </a:lnTo>
                <a:lnTo>
                  <a:pt x="1820044" y="1467410"/>
                </a:lnTo>
                <a:lnTo>
                  <a:pt x="0" y="1467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EAD5"/>
        </a:solidFill>
      </p:bgPr>
    </p:bg>
    <p:spTree>
      <p:nvGrpSpPr>
        <p:cNvPr id="1" name=""/>
        <p:cNvGrpSpPr/>
        <p:nvPr/>
      </p:nvGrpSpPr>
      <p:grpSpPr>
        <a:xfrm>
          <a:off x="0" y="0"/>
          <a:ext cx="0" cy="0"/>
          <a:chOff x="0" y="0"/>
          <a:chExt cx="0" cy="0"/>
        </a:xfrm>
      </p:grpSpPr>
      <p:sp>
        <p:nvSpPr>
          <p:cNvPr name="Freeform 2" id="2"/>
          <p:cNvSpPr/>
          <p:nvPr/>
        </p:nvSpPr>
        <p:spPr>
          <a:xfrm flipH="false" flipV="false" rot="0">
            <a:off x="11649787" y="-872489"/>
            <a:ext cx="1777293" cy="1744978"/>
          </a:xfrm>
          <a:custGeom>
            <a:avLst/>
            <a:gdLst/>
            <a:ahLst/>
            <a:cxnLst/>
            <a:rect r="r" b="b" t="t" l="l"/>
            <a:pathLst>
              <a:path h="1744978" w="1777293">
                <a:moveTo>
                  <a:pt x="0" y="0"/>
                </a:moveTo>
                <a:lnTo>
                  <a:pt x="1777292" y="0"/>
                </a:lnTo>
                <a:lnTo>
                  <a:pt x="1777292" y="1744978"/>
                </a:lnTo>
                <a:lnTo>
                  <a:pt x="0" y="174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2700000">
            <a:off x="-717595" y="8741574"/>
            <a:ext cx="2846786" cy="3710266"/>
          </a:xfrm>
          <a:custGeom>
            <a:avLst/>
            <a:gdLst/>
            <a:ahLst/>
            <a:cxnLst/>
            <a:rect r="r" b="b" t="t" l="l"/>
            <a:pathLst>
              <a:path h="3710266" w="2846786">
                <a:moveTo>
                  <a:pt x="0" y="0"/>
                </a:moveTo>
                <a:lnTo>
                  <a:pt x="2846786" y="0"/>
                </a:lnTo>
                <a:lnTo>
                  <a:pt x="2846786" y="3710266"/>
                </a:lnTo>
                <a:lnTo>
                  <a:pt x="0" y="3710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67591" y="-536861"/>
            <a:ext cx="1076413" cy="1073722"/>
          </a:xfrm>
          <a:custGeom>
            <a:avLst/>
            <a:gdLst/>
            <a:ahLst/>
            <a:cxnLst/>
            <a:rect r="r" b="b" t="t" l="l"/>
            <a:pathLst>
              <a:path h="1073722" w="1076413">
                <a:moveTo>
                  <a:pt x="0" y="0"/>
                </a:moveTo>
                <a:lnTo>
                  <a:pt x="1076414" y="0"/>
                </a:lnTo>
                <a:lnTo>
                  <a:pt x="1076414" y="1073722"/>
                </a:lnTo>
                <a:lnTo>
                  <a:pt x="0" y="1073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565251" y="1846119"/>
            <a:ext cx="8265125" cy="767715"/>
          </a:xfrm>
          <a:prstGeom prst="rect">
            <a:avLst/>
          </a:prstGeom>
        </p:spPr>
        <p:txBody>
          <a:bodyPr anchor="t" rtlCol="false" tIns="0" lIns="0" bIns="0" rIns="0">
            <a:spAutoFit/>
          </a:bodyPr>
          <a:lstStyle/>
          <a:p>
            <a:pPr algn="l" marL="0" indent="0" lvl="0">
              <a:lnSpc>
                <a:spcPts val="6240"/>
              </a:lnSpc>
            </a:pPr>
          </a:p>
        </p:txBody>
      </p:sp>
      <p:sp>
        <p:nvSpPr>
          <p:cNvPr name="TextBox 6" id="6"/>
          <p:cNvSpPr txBox="true"/>
          <p:nvPr/>
        </p:nvSpPr>
        <p:spPr>
          <a:xfrm rot="0">
            <a:off x="705798" y="677863"/>
            <a:ext cx="15260335" cy="654050"/>
          </a:xfrm>
          <a:prstGeom prst="rect">
            <a:avLst/>
          </a:prstGeom>
        </p:spPr>
        <p:txBody>
          <a:bodyPr anchor="t" rtlCol="false" tIns="0" lIns="0" bIns="0" rIns="0">
            <a:spAutoFit/>
          </a:bodyPr>
          <a:lstStyle/>
          <a:p>
            <a:pPr algn="l" marL="0" indent="0" lvl="0">
              <a:lnSpc>
                <a:spcPts val="5200"/>
              </a:lnSpc>
            </a:pPr>
            <a:r>
              <a:rPr lang="en-US" sz="4000">
                <a:solidFill>
                  <a:srgbClr val="2E2C2B"/>
                </a:solidFill>
                <a:latin typeface="Boulder"/>
                <a:ea typeface="Boulder"/>
                <a:cs typeface="Boulder"/>
                <a:sym typeface="Boulder"/>
              </a:rPr>
              <a:t>EVALUATION METRICS</a:t>
            </a:r>
          </a:p>
        </p:txBody>
      </p:sp>
      <p:sp>
        <p:nvSpPr>
          <p:cNvPr name="Freeform 7" id="7"/>
          <p:cNvSpPr/>
          <p:nvPr/>
        </p:nvSpPr>
        <p:spPr>
          <a:xfrm flipH="false" flipV="false" rot="-2700000">
            <a:off x="16374114" y="-1261368"/>
            <a:ext cx="2846786" cy="3710266"/>
          </a:xfrm>
          <a:custGeom>
            <a:avLst/>
            <a:gdLst/>
            <a:ahLst/>
            <a:cxnLst/>
            <a:rect r="r" b="b" t="t" l="l"/>
            <a:pathLst>
              <a:path h="3710266" w="2846786">
                <a:moveTo>
                  <a:pt x="0" y="0"/>
                </a:moveTo>
                <a:lnTo>
                  <a:pt x="2846786" y="0"/>
                </a:lnTo>
                <a:lnTo>
                  <a:pt x="2846786" y="3710267"/>
                </a:lnTo>
                <a:lnTo>
                  <a:pt x="0" y="3710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2538433" y="9258300"/>
            <a:ext cx="1777293" cy="1744978"/>
          </a:xfrm>
          <a:custGeom>
            <a:avLst/>
            <a:gdLst/>
            <a:ahLst/>
            <a:cxnLst/>
            <a:rect r="r" b="b" t="t" l="l"/>
            <a:pathLst>
              <a:path h="1744978" w="1777293">
                <a:moveTo>
                  <a:pt x="0" y="0"/>
                </a:moveTo>
                <a:lnTo>
                  <a:pt x="1777293" y="0"/>
                </a:lnTo>
                <a:lnTo>
                  <a:pt x="1777293" y="1744978"/>
                </a:lnTo>
                <a:lnTo>
                  <a:pt x="0" y="174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7259300" y="6181355"/>
            <a:ext cx="1076413" cy="1073722"/>
          </a:xfrm>
          <a:custGeom>
            <a:avLst/>
            <a:gdLst/>
            <a:ahLst/>
            <a:cxnLst/>
            <a:rect r="r" b="b" t="t" l="l"/>
            <a:pathLst>
              <a:path h="1073722" w="1076413">
                <a:moveTo>
                  <a:pt x="0" y="0"/>
                </a:moveTo>
                <a:lnTo>
                  <a:pt x="1076413" y="0"/>
                </a:lnTo>
                <a:lnTo>
                  <a:pt x="1076413" y="1073722"/>
                </a:lnTo>
                <a:lnTo>
                  <a:pt x="0" y="1073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0" id="10"/>
          <p:cNvSpPr txBox="true"/>
          <p:nvPr/>
        </p:nvSpPr>
        <p:spPr>
          <a:xfrm rot="0">
            <a:off x="705798" y="1493837"/>
            <a:ext cx="15606488" cy="1698625"/>
          </a:xfrm>
          <a:prstGeom prst="rect">
            <a:avLst/>
          </a:prstGeom>
        </p:spPr>
        <p:txBody>
          <a:bodyPr anchor="t" rtlCol="false" tIns="0" lIns="0" bIns="0" rIns="0">
            <a:spAutoFit/>
          </a:bodyPr>
          <a:lstStyle/>
          <a:p>
            <a:pPr algn="l" marL="0" indent="0" lvl="0">
              <a:lnSpc>
                <a:spcPts val="4550"/>
              </a:lnSpc>
            </a:pPr>
            <a:r>
              <a:rPr lang="en-US" b="true" sz="3500">
                <a:solidFill>
                  <a:srgbClr val="2E2C2B"/>
                </a:solidFill>
                <a:latin typeface="Garet Bold"/>
                <a:ea typeface="Garet Bold"/>
                <a:cs typeface="Garet Bold"/>
                <a:sym typeface="Garet Bold"/>
              </a:rPr>
              <a:t>Confusion matrix : </a:t>
            </a:r>
            <a:r>
              <a:rPr lang="en-US" sz="3500">
                <a:solidFill>
                  <a:srgbClr val="2E2C2B"/>
                </a:solidFill>
                <a:latin typeface="Garet"/>
                <a:ea typeface="Garet"/>
                <a:cs typeface="Garet"/>
                <a:sym typeface="Garet"/>
              </a:rPr>
              <a:t>A confusion matrix summarizes a model's performance, showing true and false predictions for each class category.</a:t>
            </a:r>
          </a:p>
        </p:txBody>
      </p:sp>
      <p:sp>
        <p:nvSpPr>
          <p:cNvPr name="TextBox 11" id="11"/>
          <p:cNvSpPr txBox="true"/>
          <p:nvPr/>
        </p:nvSpPr>
        <p:spPr>
          <a:xfrm rot="0">
            <a:off x="359644" y="3317505"/>
            <a:ext cx="15606488" cy="5699125"/>
          </a:xfrm>
          <a:prstGeom prst="rect">
            <a:avLst/>
          </a:prstGeom>
        </p:spPr>
        <p:txBody>
          <a:bodyPr anchor="t" rtlCol="false" tIns="0" lIns="0" bIns="0" rIns="0">
            <a:spAutoFit/>
          </a:bodyPr>
          <a:lstStyle/>
          <a:p>
            <a:pPr algn="l" marL="755657" indent="-377829" lvl="1">
              <a:lnSpc>
                <a:spcPts val="4550"/>
              </a:lnSpc>
              <a:buFont typeface="Arial"/>
              <a:buChar char="•"/>
            </a:pPr>
            <a:r>
              <a:rPr lang="en-US" b="true" sz="3500">
                <a:solidFill>
                  <a:srgbClr val="2E2C2B"/>
                </a:solidFill>
                <a:latin typeface="Garet Bold"/>
                <a:ea typeface="Garet Bold"/>
                <a:cs typeface="Garet Bold"/>
                <a:sym typeface="Garet Bold"/>
              </a:rPr>
              <a:t>Accuracy: </a:t>
            </a:r>
            <a:r>
              <a:rPr lang="en-US" sz="3500">
                <a:solidFill>
                  <a:srgbClr val="2E2C2B"/>
                </a:solidFill>
                <a:latin typeface="Garet"/>
                <a:ea typeface="Garet"/>
                <a:cs typeface="Garet"/>
                <a:sym typeface="Garet"/>
              </a:rPr>
              <a:t>The proportion of total predictions that are correct, calculated as the sum of true positives and true negatives divided by all predictions.</a:t>
            </a:r>
          </a:p>
          <a:p>
            <a:pPr algn="l" marL="755657" indent="-377829" lvl="1">
              <a:lnSpc>
                <a:spcPts val="4550"/>
              </a:lnSpc>
              <a:buFont typeface="Arial"/>
              <a:buChar char="•"/>
            </a:pPr>
            <a:r>
              <a:rPr lang="en-US" b="true" sz="3500">
                <a:solidFill>
                  <a:srgbClr val="2E2C2B"/>
                </a:solidFill>
                <a:latin typeface="Garet Bold"/>
                <a:ea typeface="Garet Bold"/>
                <a:cs typeface="Garet Bold"/>
                <a:sym typeface="Garet Bold"/>
              </a:rPr>
              <a:t>Precision: </a:t>
            </a:r>
            <a:r>
              <a:rPr lang="en-US" sz="3500">
                <a:solidFill>
                  <a:srgbClr val="2E2C2B"/>
                </a:solidFill>
                <a:latin typeface="Garet"/>
                <a:ea typeface="Garet"/>
                <a:cs typeface="Garet"/>
                <a:sym typeface="Garet"/>
              </a:rPr>
              <a:t>The ratio of correctly predicted positive observations to the total predicted positives, measuring the accuracy of positive predictions.</a:t>
            </a:r>
          </a:p>
          <a:p>
            <a:pPr algn="l" marL="755657" indent="-377829" lvl="1">
              <a:lnSpc>
                <a:spcPts val="4550"/>
              </a:lnSpc>
              <a:buFont typeface="Arial"/>
              <a:buChar char="•"/>
            </a:pPr>
            <a:r>
              <a:rPr lang="en-US" b="true" sz="3500">
                <a:solidFill>
                  <a:srgbClr val="2E2C2B"/>
                </a:solidFill>
                <a:latin typeface="Garet Bold"/>
                <a:ea typeface="Garet Bold"/>
                <a:cs typeface="Garet Bold"/>
                <a:sym typeface="Garet Bold"/>
              </a:rPr>
              <a:t>Recall: </a:t>
            </a:r>
            <a:r>
              <a:rPr lang="en-US" sz="3500">
                <a:solidFill>
                  <a:srgbClr val="2E2C2B"/>
                </a:solidFill>
                <a:latin typeface="Garet"/>
                <a:ea typeface="Garet"/>
                <a:cs typeface="Garet"/>
                <a:sym typeface="Garet"/>
              </a:rPr>
              <a:t>The ratio of correctly predicted positive observations to all actual positives, showing the model's ability to identify all relevant cases.</a:t>
            </a:r>
          </a:p>
          <a:p>
            <a:pPr algn="l" marL="0" indent="0" lvl="0">
              <a:lnSpc>
                <a:spcPts val="4550"/>
              </a:lnSpc>
            </a:pPr>
          </a:p>
        </p:txBody>
      </p:sp>
    </p:spTree>
  </p:cSld>
  <p:clrMapOvr>
    <a:masterClrMapping/>
  </p:clrMapOvr>
  <p:transition spd="slow">
    <p:cover dir="ld"/>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BD1EF"/>
        </a:solidFill>
      </p:bgPr>
    </p:bg>
    <p:spTree>
      <p:nvGrpSpPr>
        <p:cNvPr id="1" name=""/>
        <p:cNvGrpSpPr/>
        <p:nvPr/>
      </p:nvGrpSpPr>
      <p:grpSpPr>
        <a:xfrm>
          <a:off x="0" y="0"/>
          <a:ext cx="0" cy="0"/>
          <a:chOff x="0" y="0"/>
          <a:chExt cx="0" cy="0"/>
        </a:xfrm>
      </p:grpSpPr>
      <p:sp>
        <p:nvSpPr>
          <p:cNvPr name="Freeform 2" id="2"/>
          <p:cNvSpPr/>
          <p:nvPr/>
        </p:nvSpPr>
        <p:spPr>
          <a:xfrm flipH="false" flipV="false" rot="0">
            <a:off x="857152" y="8398875"/>
            <a:ext cx="1477221" cy="1191009"/>
          </a:xfrm>
          <a:custGeom>
            <a:avLst/>
            <a:gdLst/>
            <a:ahLst/>
            <a:cxnLst/>
            <a:rect r="r" b="b" t="t" l="l"/>
            <a:pathLst>
              <a:path h="1191009" w="1477221">
                <a:moveTo>
                  <a:pt x="0" y="0"/>
                </a:moveTo>
                <a:lnTo>
                  <a:pt x="1477221" y="0"/>
                </a:lnTo>
                <a:lnTo>
                  <a:pt x="1477221" y="1191009"/>
                </a:lnTo>
                <a:lnTo>
                  <a:pt x="0" y="1191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false" rot="0">
            <a:off x="1257576" y="3448410"/>
            <a:ext cx="2108075" cy="3390179"/>
          </a:xfrm>
          <a:custGeom>
            <a:avLst/>
            <a:gdLst/>
            <a:ahLst/>
            <a:cxnLst/>
            <a:rect r="r" b="b" t="t" l="l"/>
            <a:pathLst>
              <a:path h="3390179" w="2108075">
                <a:moveTo>
                  <a:pt x="2108075" y="0"/>
                </a:moveTo>
                <a:lnTo>
                  <a:pt x="0" y="0"/>
                </a:lnTo>
                <a:lnTo>
                  <a:pt x="0" y="3390180"/>
                </a:lnTo>
                <a:lnTo>
                  <a:pt x="2108075" y="3390180"/>
                </a:lnTo>
                <a:lnTo>
                  <a:pt x="210807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123933">
            <a:off x="1661358" y="4311276"/>
            <a:ext cx="1384383" cy="1664448"/>
          </a:xfrm>
          <a:custGeom>
            <a:avLst/>
            <a:gdLst/>
            <a:ahLst/>
            <a:cxnLst/>
            <a:rect r="r" b="b" t="t" l="l"/>
            <a:pathLst>
              <a:path h="1664448" w="1384383">
                <a:moveTo>
                  <a:pt x="0" y="0"/>
                </a:moveTo>
                <a:lnTo>
                  <a:pt x="1384383" y="0"/>
                </a:lnTo>
                <a:lnTo>
                  <a:pt x="1384383" y="1664448"/>
                </a:lnTo>
                <a:lnTo>
                  <a:pt x="0" y="1664448"/>
                </a:lnTo>
                <a:lnTo>
                  <a:pt x="0" y="0"/>
                </a:lnTo>
                <a:close/>
              </a:path>
            </a:pathLst>
          </a:custGeom>
          <a:blipFill>
            <a:blip r:embed="rId6">
              <a:extLst>
                <a:ext uri="{96DAC541-7B7A-43D3-8B79-37D633B846F1}">
                  <asvg:svgBlip xmlns:asvg="http://schemas.microsoft.com/office/drawing/2016/SVG/main" r:embed="rId7"/>
                </a:ext>
              </a:extLst>
            </a:blip>
            <a:stretch>
              <a:fillRect l="-108836" t="-127595" r="-16526" b="-20821"/>
            </a:stretch>
          </a:blipFill>
        </p:spPr>
      </p:sp>
      <p:sp>
        <p:nvSpPr>
          <p:cNvPr name="Freeform 5" id="5"/>
          <p:cNvSpPr/>
          <p:nvPr/>
        </p:nvSpPr>
        <p:spPr>
          <a:xfrm flipH="false" flipV="false" rot="1283450">
            <a:off x="2151476" y="4287492"/>
            <a:ext cx="320275" cy="1677633"/>
          </a:xfrm>
          <a:custGeom>
            <a:avLst/>
            <a:gdLst/>
            <a:ahLst/>
            <a:cxnLst/>
            <a:rect r="r" b="b" t="t" l="l"/>
            <a:pathLst>
              <a:path h="1677633" w="320275">
                <a:moveTo>
                  <a:pt x="0" y="0"/>
                </a:moveTo>
                <a:lnTo>
                  <a:pt x="320275" y="0"/>
                </a:lnTo>
                <a:lnTo>
                  <a:pt x="320275" y="1677633"/>
                </a:lnTo>
                <a:lnTo>
                  <a:pt x="0" y="16776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4728354">
            <a:off x="272884" y="526009"/>
            <a:ext cx="727874" cy="2658901"/>
          </a:xfrm>
          <a:custGeom>
            <a:avLst/>
            <a:gdLst/>
            <a:ahLst/>
            <a:cxnLst/>
            <a:rect r="r" b="b" t="t" l="l"/>
            <a:pathLst>
              <a:path h="2658901" w="727874">
                <a:moveTo>
                  <a:pt x="0" y="0"/>
                </a:moveTo>
                <a:lnTo>
                  <a:pt x="727874" y="0"/>
                </a:lnTo>
                <a:lnTo>
                  <a:pt x="727874" y="2658901"/>
                </a:lnTo>
                <a:lnTo>
                  <a:pt x="0" y="26589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2334373" y="-514350"/>
            <a:ext cx="1031278" cy="1028700"/>
          </a:xfrm>
          <a:custGeom>
            <a:avLst/>
            <a:gdLst/>
            <a:ahLst/>
            <a:cxnLst/>
            <a:rect r="r" b="b" t="t" l="l"/>
            <a:pathLst>
              <a:path h="1028700" w="1031278">
                <a:moveTo>
                  <a:pt x="0" y="0"/>
                </a:moveTo>
                <a:lnTo>
                  <a:pt x="1031278" y="0"/>
                </a:lnTo>
                <a:lnTo>
                  <a:pt x="1031278" y="1028700"/>
                </a:lnTo>
                <a:lnTo>
                  <a:pt x="0" y="10287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17366771" y="-159892"/>
            <a:ext cx="1031278" cy="1028700"/>
          </a:xfrm>
          <a:custGeom>
            <a:avLst/>
            <a:gdLst/>
            <a:ahLst/>
            <a:cxnLst/>
            <a:rect r="r" b="b" t="t" l="l"/>
            <a:pathLst>
              <a:path h="1028700" w="1031278">
                <a:moveTo>
                  <a:pt x="0" y="0"/>
                </a:moveTo>
                <a:lnTo>
                  <a:pt x="1031279" y="0"/>
                </a:lnTo>
                <a:lnTo>
                  <a:pt x="1031279" y="1028700"/>
                </a:lnTo>
                <a:lnTo>
                  <a:pt x="0" y="10287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4728354">
            <a:off x="17780223" y="7645329"/>
            <a:ext cx="727874" cy="2658901"/>
          </a:xfrm>
          <a:custGeom>
            <a:avLst/>
            <a:gdLst/>
            <a:ahLst/>
            <a:cxnLst/>
            <a:rect r="r" b="b" t="t" l="l"/>
            <a:pathLst>
              <a:path h="2658901" w="727874">
                <a:moveTo>
                  <a:pt x="0" y="0"/>
                </a:moveTo>
                <a:lnTo>
                  <a:pt x="727874" y="0"/>
                </a:lnTo>
                <a:lnTo>
                  <a:pt x="727874" y="2658902"/>
                </a:lnTo>
                <a:lnTo>
                  <a:pt x="0" y="26589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0">
            <a:off x="5485319" y="2470563"/>
            <a:ext cx="8066439" cy="7492825"/>
          </a:xfrm>
          <a:custGeom>
            <a:avLst/>
            <a:gdLst/>
            <a:ahLst/>
            <a:cxnLst/>
            <a:rect r="r" b="b" t="t" l="l"/>
            <a:pathLst>
              <a:path h="7492825" w="8066439">
                <a:moveTo>
                  <a:pt x="0" y="0"/>
                </a:moveTo>
                <a:lnTo>
                  <a:pt x="8066440" y="0"/>
                </a:lnTo>
                <a:lnTo>
                  <a:pt x="8066440" y="7492826"/>
                </a:lnTo>
                <a:lnTo>
                  <a:pt x="0" y="7492826"/>
                </a:lnTo>
                <a:lnTo>
                  <a:pt x="0" y="0"/>
                </a:lnTo>
                <a:close/>
              </a:path>
            </a:pathLst>
          </a:custGeom>
          <a:blipFill>
            <a:blip r:embed="rId14"/>
            <a:stretch>
              <a:fillRect l="0" t="0" r="-556" b="0"/>
            </a:stretch>
          </a:blipFill>
        </p:spPr>
      </p:sp>
      <p:sp>
        <p:nvSpPr>
          <p:cNvPr name="TextBox 11" id="11"/>
          <p:cNvSpPr txBox="true"/>
          <p:nvPr/>
        </p:nvSpPr>
        <p:spPr>
          <a:xfrm rot="0">
            <a:off x="3894894" y="878333"/>
            <a:ext cx="12493745" cy="132397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2E2C2B"/>
                </a:solidFill>
                <a:latin typeface="Boulder"/>
                <a:ea typeface="Boulder"/>
                <a:cs typeface="Boulder"/>
                <a:sym typeface="Boulder"/>
              </a:rPr>
              <a:t>CONFUSION MATRIX</a:t>
            </a:r>
          </a:p>
        </p:txBody>
      </p:sp>
    </p:spTree>
  </p:cSld>
  <p:clrMapOvr>
    <a:masterClrMapping/>
  </p:clrMapOvr>
  <p:transition spd="slow">
    <p:wipe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7ABDD"/>
        </a:solidFill>
      </p:bgPr>
    </p:bg>
    <p:spTree>
      <p:nvGrpSpPr>
        <p:cNvPr id="1" name=""/>
        <p:cNvGrpSpPr/>
        <p:nvPr/>
      </p:nvGrpSpPr>
      <p:grpSpPr>
        <a:xfrm>
          <a:off x="0" y="0"/>
          <a:ext cx="0" cy="0"/>
          <a:chOff x="0" y="0"/>
          <a:chExt cx="0" cy="0"/>
        </a:xfrm>
      </p:grpSpPr>
      <p:sp>
        <p:nvSpPr>
          <p:cNvPr name="Freeform 2" id="2"/>
          <p:cNvSpPr/>
          <p:nvPr/>
        </p:nvSpPr>
        <p:spPr>
          <a:xfrm flipH="false" flipV="false" rot="1528304">
            <a:off x="16896459" y="1780904"/>
            <a:ext cx="2783081" cy="4969788"/>
          </a:xfrm>
          <a:custGeom>
            <a:avLst/>
            <a:gdLst/>
            <a:ahLst/>
            <a:cxnLst/>
            <a:rect r="r" b="b" t="t" l="l"/>
            <a:pathLst>
              <a:path h="4969788" w="2783081">
                <a:moveTo>
                  <a:pt x="0" y="0"/>
                </a:moveTo>
                <a:lnTo>
                  <a:pt x="2783082" y="0"/>
                </a:lnTo>
                <a:lnTo>
                  <a:pt x="2783082" y="4969788"/>
                </a:lnTo>
                <a:lnTo>
                  <a:pt x="0" y="496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906169">
            <a:off x="-3357968" y="1475134"/>
            <a:ext cx="5633900" cy="6810209"/>
          </a:xfrm>
          <a:custGeom>
            <a:avLst/>
            <a:gdLst/>
            <a:ahLst/>
            <a:cxnLst/>
            <a:rect r="r" b="b" t="t" l="l"/>
            <a:pathLst>
              <a:path h="6810209" w="5633900">
                <a:moveTo>
                  <a:pt x="0" y="0"/>
                </a:moveTo>
                <a:lnTo>
                  <a:pt x="5633900" y="0"/>
                </a:lnTo>
                <a:lnTo>
                  <a:pt x="5633900" y="6810209"/>
                </a:lnTo>
                <a:lnTo>
                  <a:pt x="0" y="6810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3197785" y="1970298"/>
            <a:ext cx="11319811" cy="6919234"/>
          </a:xfrm>
          <a:custGeom>
            <a:avLst/>
            <a:gdLst/>
            <a:ahLst/>
            <a:cxnLst/>
            <a:rect r="r" b="b" t="t" l="l"/>
            <a:pathLst>
              <a:path h="6919234" w="11319811">
                <a:moveTo>
                  <a:pt x="0" y="0"/>
                </a:moveTo>
                <a:lnTo>
                  <a:pt x="11319811" y="0"/>
                </a:lnTo>
                <a:lnTo>
                  <a:pt x="11319811" y="6919235"/>
                </a:lnTo>
                <a:lnTo>
                  <a:pt x="0" y="6919235"/>
                </a:lnTo>
                <a:lnTo>
                  <a:pt x="0" y="0"/>
                </a:lnTo>
                <a:close/>
              </a:path>
            </a:pathLst>
          </a:custGeom>
          <a:blipFill>
            <a:blip r:embed="rId6"/>
            <a:stretch>
              <a:fillRect l="0" t="0" r="0" b="0"/>
            </a:stretch>
          </a:blipFill>
        </p:spPr>
      </p:sp>
      <p:sp>
        <p:nvSpPr>
          <p:cNvPr name="TextBox 5" id="5"/>
          <p:cNvSpPr txBox="true"/>
          <p:nvPr/>
        </p:nvSpPr>
        <p:spPr>
          <a:xfrm rot="0">
            <a:off x="2861669" y="656272"/>
            <a:ext cx="10612234" cy="767715"/>
          </a:xfrm>
          <a:prstGeom prst="rect">
            <a:avLst/>
          </a:prstGeom>
        </p:spPr>
        <p:txBody>
          <a:bodyPr anchor="t" rtlCol="false" tIns="0" lIns="0" bIns="0" rIns="0">
            <a:spAutoFit/>
          </a:bodyPr>
          <a:lstStyle/>
          <a:p>
            <a:pPr algn="l" marL="0" indent="0" lvl="0">
              <a:lnSpc>
                <a:spcPts val="6240"/>
              </a:lnSpc>
            </a:pPr>
            <a:r>
              <a:rPr lang="en-US" sz="4800">
                <a:solidFill>
                  <a:srgbClr val="2E2C2B"/>
                </a:solidFill>
                <a:latin typeface="Boulder"/>
                <a:ea typeface="Boulder"/>
                <a:cs typeface="Boulder"/>
                <a:sym typeface="Boulder"/>
              </a:rPr>
              <a:t>VISUALIZATION OF EIGENFACES</a:t>
            </a:r>
          </a:p>
        </p:txBody>
      </p:sp>
      <p:sp>
        <p:nvSpPr>
          <p:cNvPr name="Freeform 6" id="6"/>
          <p:cNvSpPr/>
          <p:nvPr/>
        </p:nvSpPr>
        <p:spPr>
          <a:xfrm flipH="false" flipV="false" rot="4728354">
            <a:off x="16549253" y="-1250182"/>
            <a:ext cx="727874" cy="2658901"/>
          </a:xfrm>
          <a:custGeom>
            <a:avLst/>
            <a:gdLst/>
            <a:ahLst/>
            <a:cxnLst/>
            <a:rect r="r" b="b" t="t" l="l"/>
            <a:pathLst>
              <a:path h="2658901" w="727874">
                <a:moveTo>
                  <a:pt x="0" y="0"/>
                </a:moveTo>
                <a:lnTo>
                  <a:pt x="727874" y="0"/>
                </a:lnTo>
                <a:lnTo>
                  <a:pt x="727874" y="2658901"/>
                </a:lnTo>
                <a:lnTo>
                  <a:pt x="0" y="26589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4728354">
            <a:off x="1907928" y="8543953"/>
            <a:ext cx="727874" cy="2658901"/>
          </a:xfrm>
          <a:custGeom>
            <a:avLst/>
            <a:gdLst/>
            <a:ahLst/>
            <a:cxnLst/>
            <a:rect r="r" b="b" t="t" l="l"/>
            <a:pathLst>
              <a:path h="2658901" w="727874">
                <a:moveTo>
                  <a:pt x="0" y="0"/>
                </a:moveTo>
                <a:lnTo>
                  <a:pt x="727875" y="0"/>
                </a:lnTo>
                <a:lnTo>
                  <a:pt x="727875" y="2658902"/>
                </a:lnTo>
                <a:lnTo>
                  <a:pt x="0" y="26589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17483745" y="9336543"/>
            <a:ext cx="1076413" cy="1073722"/>
          </a:xfrm>
          <a:custGeom>
            <a:avLst/>
            <a:gdLst/>
            <a:ahLst/>
            <a:cxnLst/>
            <a:rect r="r" b="b" t="t" l="l"/>
            <a:pathLst>
              <a:path h="1073722" w="1076413">
                <a:moveTo>
                  <a:pt x="0" y="0"/>
                </a:moveTo>
                <a:lnTo>
                  <a:pt x="1076414" y="0"/>
                </a:lnTo>
                <a:lnTo>
                  <a:pt x="1076414" y="1073722"/>
                </a:lnTo>
                <a:lnTo>
                  <a:pt x="0" y="1073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490493" y="-379350"/>
            <a:ext cx="1076413" cy="1073722"/>
          </a:xfrm>
          <a:custGeom>
            <a:avLst/>
            <a:gdLst/>
            <a:ahLst/>
            <a:cxnLst/>
            <a:rect r="r" b="b" t="t" l="l"/>
            <a:pathLst>
              <a:path h="1073722" w="1076413">
                <a:moveTo>
                  <a:pt x="0" y="0"/>
                </a:moveTo>
                <a:lnTo>
                  <a:pt x="1076414" y="0"/>
                </a:lnTo>
                <a:lnTo>
                  <a:pt x="1076414" y="1073722"/>
                </a:lnTo>
                <a:lnTo>
                  <a:pt x="0" y="1073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7ABDD"/>
        </a:solidFill>
      </p:bgPr>
    </p:bg>
    <p:spTree>
      <p:nvGrpSpPr>
        <p:cNvPr id="1" name=""/>
        <p:cNvGrpSpPr/>
        <p:nvPr/>
      </p:nvGrpSpPr>
      <p:grpSpPr>
        <a:xfrm>
          <a:off x="0" y="0"/>
          <a:ext cx="0" cy="0"/>
          <a:chOff x="0" y="0"/>
          <a:chExt cx="0" cy="0"/>
        </a:xfrm>
      </p:grpSpPr>
      <p:grpSp>
        <p:nvGrpSpPr>
          <p:cNvPr name="Group 2" id="2"/>
          <p:cNvGrpSpPr/>
          <p:nvPr/>
        </p:nvGrpSpPr>
        <p:grpSpPr>
          <a:xfrm rot="0">
            <a:off x="8915981" y="2310348"/>
            <a:ext cx="8343319" cy="6947952"/>
            <a:chOff x="0" y="0"/>
            <a:chExt cx="2165543" cy="1803370"/>
          </a:xfrm>
        </p:grpSpPr>
        <p:sp>
          <p:nvSpPr>
            <p:cNvPr name="Freeform 3" id="3"/>
            <p:cNvSpPr/>
            <p:nvPr/>
          </p:nvSpPr>
          <p:spPr>
            <a:xfrm flipH="false" flipV="false" rot="0">
              <a:off x="0" y="0"/>
              <a:ext cx="2165543" cy="1803370"/>
            </a:xfrm>
            <a:custGeom>
              <a:avLst/>
              <a:gdLst/>
              <a:ahLst/>
              <a:cxnLst/>
              <a:rect r="r" b="b" t="t" l="l"/>
              <a:pathLst>
                <a:path h="1803370" w="2165543">
                  <a:moveTo>
                    <a:pt x="0" y="0"/>
                  </a:moveTo>
                  <a:lnTo>
                    <a:pt x="2165543" y="0"/>
                  </a:lnTo>
                  <a:lnTo>
                    <a:pt x="2165543" y="1803370"/>
                  </a:lnTo>
                  <a:lnTo>
                    <a:pt x="0" y="1803370"/>
                  </a:lnTo>
                  <a:close/>
                </a:path>
              </a:pathLst>
            </a:custGeom>
            <a:solidFill>
              <a:srgbClr val="F8EAD5"/>
            </a:solidFill>
          </p:spPr>
        </p:sp>
        <p:sp>
          <p:nvSpPr>
            <p:cNvPr name="TextBox 4" id="4"/>
            <p:cNvSpPr txBox="true"/>
            <p:nvPr/>
          </p:nvSpPr>
          <p:spPr>
            <a:xfrm>
              <a:off x="0" y="-19050"/>
              <a:ext cx="2165543" cy="1822420"/>
            </a:xfrm>
            <a:prstGeom prst="rect">
              <a:avLst/>
            </a:prstGeom>
          </p:spPr>
          <p:txBody>
            <a:bodyPr anchor="ctr" rtlCol="false" tIns="60163" lIns="60163" bIns="60163" rIns="60163"/>
            <a:lstStyle/>
            <a:p>
              <a:pPr algn="ctr">
                <a:lnSpc>
                  <a:spcPts val="2600"/>
                </a:lnSpc>
              </a:pPr>
            </a:p>
          </p:txBody>
        </p:sp>
      </p:grpSp>
      <p:sp>
        <p:nvSpPr>
          <p:cNvPr name="Freeform 5" id="5"/>
          <p:cNvSpPr/>
          <p:nvPr/>
        </p:nvSpPr>
        <p:spPr>
          <a:xfrm flipH="false" flipV="false" rot="-5400000">
            <a:off x="12854637" y="-1680082"/>
            <a:ext cx="466007" cy="8343319"/>
          </a:xfrm>
          <a:custGeom>
            <a:avLst/>
            <a:gdLst/>
            <a:ahLst/>
            <a:cxnLst/>
            <a:rect r="r" b="b" t="t" l="l"/>
            <a:pathLst>
              <a:path h="8343319" w="466007">
                <a:moveTo>
                  <a:pt x="0" y="0"/>
                </a:moveTo>
                <a:lnTo>
                  <a:pt x="466007" y="0"/>
                </a:lnTo>
                <a:lnTo>
                  <a:pt x="466007" y="8343318"/>
                </a:lnTo>
                <a:lnTo>
                  <a:pt x="0" y="8343318"/>
                </a:lnTo>
                <a:lnTo>
                  <a:pt x="0" y="0"/>
                </a:lnTo>
                <a:close/>
              </a:path>
            </a:pathLst>
          </a:custGeom>
          <a:blipFill>
            <a:blip r:embed="rId2">
              <a:extLst>
                <a:ext uri="{96DAC541-7B7A-43D3-8B79-37D633B846F1}">
                  <asvg:svgBlip xmlns:asvg="http://schemas.microsoft.com/office/drawing/2016/SVG/main" r:embed="rId3"/>
                </a:ext>
              </a:extLst>
            </a:blip>
            <a:stretch>
              <a:fillRect l="-14837" t="0" r="-375280" b="0"/>
            </a:stretch>
          </a:blipFill>
          <a:ln cap="sq">
            <a:noFill/>
            <a:prstDash val="solid"/>
            <a:miter/>
          </a:ln>
        </p:spPr>
      </p:sp>
      <p:sp>
        <p:nvSpPr>
          <p:cNvPr name="Freeform 6" id="6"/>
          <p:cNvSpPr/>
          <p:nvPr/>
        </p:nvSpPr>
        <p:spPr>
          <a:xfrm flipH="false" flipV="false" rot="0">
            <a:off x="9213708" y="3612264"/>
            <a:ext cx="7747866" cy="4344120"/>
          </a:xfrm>
          <a:custGeom>
            <a:avLst/>
            <a:gdLst/>
            <a:ahLst/>
            <a:cxnLst/>
            <a:rect r="r" b="b" t="t" l="l"/>
            <a:pathLst>
              <a:path h="4344120" w="7747866">
                <a:moveTo>
                  <a:pt x="0" y="0"/>
                </a:moveTo>
                <a:lnTo>
                  <a:pt x="7747866" y="0"/>
                </a:lnTo>
                <a:lnTo>
                  <a:pt x="7747866" y="4344120"/>
                </a:lnTo>
                <a:lnTo>
                  <a:pt x="0" y="4344120"/>
                </a:lnTo>
                <a:lnTo>
                  <a:pt x="0" y="0"/>
                </a:lnTo>
                <a:close/>
              </a:path>
            </a:pathLst>
          </a:custGeom>
          <a:blipFill>
            <a:blip r:embed="rId4"/>
            <a:stretch>
              <a:fillRect l="0" t="0" r="0" b="0"/>
            </a:stretch>
          </a:blipFill>
        </p:spPr>
      </p:sp>
      <p:sp>
        <p:nvSpPr>
          <p:cNvPr name="TextBox 7" id="7"/>
          <p:cNvSpPr txBox="true"/>
          <p:nvPr/>
        </p:nvSpPr>
        <p:spPr>
          <a:xfrm rot="0">
            <a:off x="753329" y="738077"/>
            <a:ext cx="14737334" cy="767715"/>
          </a:xfrm>
          <a:prstGeom prst="rect">
            <a:avLst/>
          </a:prstGeom>
        </p:spPr>
        <p:txBody>
          <a:bodyPr anchor="t" rtlCol="false" tIns="0" lIns="0" bIns="0" rIns="0">
            <a:spAutoFit/>
          </a:bodyPr>
          <a:lstStyle/>
          <a:p>
            <a:pPr algn="l" marL="0" indent="0" lvl="0">
              <a:lnSpc>
                <a:spcPts val="6240"/>
              </a:lnSpc>
            </a:pPr>
            <a:r>
              <a:rPr lang="en-US" sz="4800">
                <a:solidFill>
                  <a:srgbClr val="2E2C2B"/>
                </a:solidFill>
                <a:latin typeface="Boulder"/>
                <a:ea typeface="Boulder"/>
                <a:cs typeface="Boulder"/>
                <a:sym typeface="Boulder"/>
              </a:rPr>
              <a:t>SAMPLE PREDICTION AND ERROR ANALYSIS</a:t>
            </a:r>
          </a:p>
        </p:txBody>
      </p:sp>
      <p:sp>
        <p:nvSpPr>
          <p:cNvPr name="TextBox 8" id="8"/>
          <p:cNvSpPr txBox="true"/>
          <p:nvPr/>
        </p:nvSpPr>
        <p:spPr>
          <a:xfrm rot="0">
            <a:off x="1253145" y="1972517"/>
            <a:ext cx="7368667" cy="1541145"/>
          </a:xfrm>
          <a:prstGeom prst="rect">
            <a:avLst/>
          </a:prstGeom>
        </p:spPr>
        <p:txBody>
          <a:bodyPr anchor="t" rtlCol="false" tIns="0" lIns="0" bIns="0" rIns="0">
            <a:spAutoFit/>
          </a:bodyPr>
          <a:lstStyle/>
          <a:p>
            <a:pPr algn="l" marL="0" indent="0" lvl="1">
              <a:lnSpc>
                <a:spcPts val="4199"/>
              </a:lnSpc>
              <a:spcBef>
                <a:spcPct val="0"/>
              </a:spcBef>
            </a:pPr>
            <a:r>
              <a:rPr lang="en-US" sz="2799">
                <a:solidFill>
                  <a:srgbClr val="2E2C2B"/>
                </a:solidFill>
                <a:latin typeface="Nunito"/>
                <a:ea typeface="Nunito"/>
                <a:cs typeface="Nunito"/>
                <a:sym typeface="Nunito"/>
              </a:rPr>
              <a:t>Due to the limited size of our dataset and quality of images our model is proven to be 93% accurate.</a:t>
            </a:r>
          </a:p>
        </p:txBody>
      </p:sp>
      <p:sp>
        <p:nvSpPr>
          <p:cNvPr name="TextBox 9" id="9"/>
          <p:cNvSpPr txBox="true"/>
          <p:nvPr/>
        </p:nvSpPr>
        <p:spPr>
          <a:xfrm rot="0">
            <a:off x="1253145" y="3603219"/>
            <a:ext cx="7368667" cy="1017270"/>
          </a:xfrm>
          <a:prstGeom prst="rect">
            <a:avLst/>
          </a:prstGeom>
        </p:spPr>
        <p:txBody>
          <a:bodyPr anchor="t" rtlCol="false" tIns="0" lIns="0" bIns="0" rIns="0">
            <a:spAutoFit/>
          </a:bodyPr>
          <a:lstStyle/>
          <a:p>
            <a:pPr algn="l" marL="0" indent="0" lvl="1">
              <a:lnSpc>
                <a:spcPts val="4199"/>
              </a:lnSpc>
              <a:spcBef>
                <a:spcPct val="0"/>
              </a:spcBef>
            </a:pPr>
            <a:r>
              <a:rPr lang="en-US" sz="2799">
                <a:solidFill>
                  <a:srgbClr val="2E2C2B"/>
                </a:solidFill>
                <a:latin typeface="Nunito"/>
                <a:ea typeface="Nunito"/>
                <a:cs typeface="Nunito"/>
                <a:sym typeface="Nunito"/>
              </a:rPr>
              <a:t>It even predicts the face without any accessories.</a:t>
            </a:r>
          </a:p>
        </p:txBody>
      </p:sp>
      <p:sp>
        <p:nvSpPr>
          <p:cNvPr name="Freeform 10" id="10"/>
          <p:cNvSpPr/>
          <p:nvPr/>
        </p:nvSpPr>
        <p:spPr>
          <a:xfrm flipH="false" flipV="false" rot="0">
            <a:off x="407128" y="2383564"/>
            <a:ext cx="550742" cy="682034"/>
          </a:xfrm>
          <a:custGeom>
            <a:avLst/>
            <a:gdLst/>
            <a:ahLst/>
            <a:cxnLst/>
            <a:rect r="r" b="b" t="t" l="l"/>
            <a:pathLst>
              <a:path h="682034" w="550742">
                <a:moveTo>
                  <a:pt x="0" y="0"/>
                </a:moveTo>
                <a:lnTo>
                  <a:pt x="550742" y="0"/>
                </a:lnTo>
                <a:lnTo>
                  <a:pt x="550742" y="682033"/>
                </a:lnTo>
                <a:lnTo>
                  <a:pt x="0" y="682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false" rot="0">
            <a:off x="407128" y="3679419"/>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2" id="12"/>
          <p:cNvSpPr txBox="true"/>
          <p:nvPr/>
        </p:nvSpPr>
        <p:spPr>
          <a:xfrm rot="0">
            <a:off x="1253145" y="4767054"/>
            <a:ext cx="7368667" cy="1017270"/>
          </a:xfrm>
          <a:prstGeom prst="rect">
            <a:avLst/>
          </a:prstGeom>
        </p:spPr>
        <p:txBody>
          <a:bodyPr anchor="t" rtlCol="false" tIns="0" lIns="0" bIns="0" rIns="0">
            <a:spAutoFit/>
          </a:bodyPr>
          <a:lstStyle/>
          <a:p>
            <a:pPr algn="l" marL="0" indent="0" lvl="1">
              <a:lnSpc>
                <a:spcPts val="4199"/>
              </a:lnSpc>
              <a:spcBef>
                <a:spcPct val="0"/>
              </a:spcBef>
            </a:pPr>
            <a:r>
              <a:rPr lang="en-US" sz="2799">
                <a:solidFill>
                  <a:srgbClr val="2E2C2B"/>
                </a:solidFill>
                <a:latin typeface="Nunito"/>
                <a:ea typeface="Nunito"/>
                <a:cs typeface="Nunito"/>
                <a:sym typeface="Nunito"/>
              </a:rPr>
              <a:t>Our model failed to classify class 10 i.e, person 10 and person 31.</a:t>
            </a:r>
          </a:p>
        </p:txBody>
      </p:sp>
      <p:sp>
        <p:nvSpPr>
          <p:cNvPr name="Freeform 13" id="13"/>
          <p:cNvSpPr/>
          <p:nvPr/>
        </p:nvSpPr>
        <p:spPr>
          <a:xfrm flipH="false" flipV="false" rot="0">
            <a:off x="407128" y="4843254"/>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4" id="14"/>
          <p:cNvSpPr txBox="true"/>
          <p:nvPr/>
        </p:nvSpPr>
        <p:spPr>
          <a:xfrm rot="0">
            <a:off x="1253145" y="5926268"/>
            <a:ext cx="7368667" cy="1541145"/>
          </a:xfrm>
          <a:prstGeom prst="rect">
            <a:avLst/>
          </a:prstGeom>
        </p:spPr>
        <p:txBody>
          <a:bodyPr anchor="t" rtlCol="false" tIns="0" lIns="0" bIns="0" rIns="0">
            <a:spAutoFit/>
          </a:bodyPr>
          <a:lstStyle/>
          <a:p>
            <a:pPr algn="l" marL="0" indent="0" lvl="1">
              <a:lnSpc>
                <a:spcPts val="4199"/>
              </a:lnSpc>
              <a:spcBef>
                <a:spcPct val="0"/>
              </a:spcBef>
            </a:pPr>
            <a:r>
              <a:rPr lang="en-US" sz="2799">
                <a:solidFill>
                  <a:srgbClr val="2E2C2B"/>
                </a:solidFill>
                <a:latin typeface="Nunito"/>
                <a:ea typeface="Nunito"/>
                <a:cs typeface="Nunito"/>
                <a:sym typeface="Nunito"/>
              </a:rPr>
              <a:t>In our case the background lighting and very close i.e, similar features affected the model’s accuracy.</a:t>
            </a:r>
          </a:p>
        </p:txBody>
      </p:sp>
      <p:sp>
        <p:nvSpPr>
          <p:cNvPr name="Freeform 15" id="15"/>
          <p:cNvSpPr/>
          <p:nvPr/>
        </p:nvSpPr>
        <p:spPr>
          <a:xfrm flipH="false" flipV="false" rot="0">
            <a:off x="407128" y="6393924"/>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6" id="16"/>
          <p:cNvSpPr txBox="true"/>
          <p:nvPr/>
        </p:nvSpPr>
        <p:spPr>
          <a:xfrm rot="0">
            <a:off x="1253145" y="7555000"/>
            <a:ext cx="7368667" cy="2065020"/>
          </a:xfrm>
          <a:prstGeom prst="rect">
            <a:avLst/>
          </a:prstGeom>
        </p:spPr>
        <p:txBody>
          <a:bodyPr anchor="t" rtlCol="false" tIns="0" lIns="0" bIns="0" rIns="0">
            <a:spAutoFit/>
          </a:bodyPr>
          <a:lstStyle/>
          <a:p>
            <a:pPr algn="l" marL="0" indent="0" lvl="1">
              <a:lnSpc>
                <a:spcPts val="4199"/>
              </a:lnSpc>
              <a:spcBef>
                <a:spcPct val="0"/>
              </a:spcBef>
            </a:pPr>
            <a:r>
              <a:rPr lang="en-US" sz="2799">
                <a:solidFill>
                  <a:srgbClr val="2E2C2B"/>
                </a:solidFill>
                <a:latin typeface="Nunito"/>
                <a:ea typeface="Nunito"/>
                <a:cs typeface="Nunito"/>
                <a:sym typeface="Nunito"/>
              </a:rPr>
              <a:t>Therefore, even if eigenfaces algorithm proved to be useful on small datasets like AT&amp;T it may not perform well on datasets containing visually similar images.</a:t>
            </a:r>
          </a:p>
        </p:txBody>
      </p:sp>
      <p:sp>
        <p:nvSpPr>
          <p:cNvPr name="Freeform 17" id="17"/>
          <p:cNvSpPr/>
          <p:nvPr/>
        </p:nvSpPr>
        <p:spPr>
          <a:xfrm flipH="false" flipV="false" rot="0">
            <a:off x="407128" y="7956384"/>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transition spd="slow">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BD1EF"/>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8EAD5"/>
            </a:solidFill>
          </p:spPr>
        </p:sp>
        <p:sp>
          <p:nvSpPr>
            <p:cNvPr name="TextBox 4" id="4"/>
            <p:cNvSpPr txBox="true"/>
            <p:nvPr/>
          </p:nvSpPr>
          <p:spPr>
            <a:xfrm>
              <a:off x="0" y="-19050"/>
              <a:ext cx="2408296" cy="2728383"/>
            </a:xfrm>
            <a:prstGeom prst="rect">
              <a:avLst/>
            </a:prstGeom>
          </p:spPr>
          <p:txBody>
            <a:bodyPr anchor="ctr" rtlCol="false" tIns="50800" lIns="50800" bIns="50800" rIns="50800"/>
            <a:lstStyle/>
            <a:p>
              <a:pPr algn="ctr">
                <a:lnSpc>
                  <a:spcPts val="2600"/>
                </a:lnSpc>
              </a:pPr>
            </a:p>
          </p:txBody>
        </p:sp>
      </p:grpSp>
      <p:sp>
        <p:nvSpPr>
          <p:cNvPr name="Freeform 5" id="5"/>
          <p:cNvSpPr/>
          <p:nvPr/>
        </p:nvSpPr>
        <p:spPr>
          <a:xfrm flipH="true" flipV="false" rot="-5400000">
            <a:off x="13460636" y="5459636"/>
            <a:ext cx="510728" cy="9144000"/>
          </a:xfrm>
          <a:custGeom>
            <a:avLst/>
            <a:gdLst/>
            <a:ahLst/>
            <a:cxnLst/>
            <a:rect r="r" b="b" t="t" l="l"/>
            <a:pathLst>
              <a:path h="9144000" w="510728">
                <a:moveTo>
                  <a:pt x="510728" y="0"/>
                </a:moveTo>
                <a:lnTo>
                  <a:pt x="0" y="0"/>
                </a:lnTo>
                <a:lnTo>
                  <a:pt x="0" y="9144000"/>
                </a:lnTo>
                <a:lnTo>
                  <a:pt x="510728" y="9144000"/>
                </a:lnTo>
                <a:lnTo>
                  <a:pt x="510728" y="0"/>
                </a:lnTo>
                <a:close/>
              </a:path>
            </a:pathLst>
          </a:custGeom>
          <a:blipFill>
            <a:blip r:embed="rId2">
              <a:extLst>
                <a:ext uri="{96DAC541-7B7A-43D3-8B79-37D633B846F1}">
                  <asvg:svgBlip xmlns:asvg="http://schemas.microsoft.com/office/drawing/2016/SVG/main" r:embed="rId3"/>
                </a:ext>
              </a:extLst>
            </a:blip>
            <a:stretch>
              <a:fillRect l="-14837" t="0" r="-375280" b="0"/>
            </a:stretch>
          </a:blipFill>
          <a:ln cap="sq">
            <a:noFill/>
            <a:prstDash val="solid"/>
            <a:miter/>
          </a:ln>
        </p:spPr>
      </p:sp>
      <p:sp>
        <p:nvSpPr>
          <p:cNvPr name="Freeform 6" id="6"/>
          <p:cNvSpPr/>
          <p:nvPr/>
        </p:nvSpPr>
        <p:spPr>
          <a:xfrm flipH="false" flipV="false" rot="0">
            <a:off x="10061997" y="2217470"/>
            <a:ext cx="7709686" cy="5852059"/>
          </a:xfrm>
          <a:custGeom>
            <a:avLst/>
            <a:gdLst/>
            <a:ahLst/>
            <a:cxnLst/>
            <a:rect r="r" b="b" t="t" l="l"/>
            <a:pathLst>
              <a:path h="5852059" w="7709686">
                <a:moveTo>
                  <a:pt x="0" y="0"/>
                </a:moveTo>
                <a:lnTo>
                  <a:pt x="7709686" y="0"/>
                </a:lnTo>
                <a:lnTo>
                  <a:pt x="7709686" y="5852060"/>
                </a:lnTo>
                <a:lnTo>
                  <a:pt x="0" y="5852060"/>
                </a:lnTo>
                <a:lnTo>
                  <a:pt x="0" y="0"/>
                </a:lnTo>
                <a:close/>
              </a:path>
            </a:pathLst>
          </a:custGeom>
          <a:blipFill>
            <a:blip r:embed="rId4"/>
            <a:stretch>
              <a:fillRect l="0" t="0" r="0" b="0"/>
            </a:stretch>
          </a:blipFill>
        </p:spPr>
      </p:sp>
      <p:sp>
        <p:nvSpPr>
          <p:cNvPr name="Freeform 7" id="7"/>
          <p:cNvSpPr/>
          <p:nvPr/>
        </p:nvSpPr>
        <p:spPr>
          <a:xfrm flipH="false" flipV="false" rot="0">
            <a:off x="1028700" y="2585066"/>
            <a:ext cx="7340744" cy="5484464"/>
          </a:xfrm>
          <a:custGeom>
            <a:avLst/>
            <a:gdLst/>
            <a:ahLst/>
            <a:cxnLst/>
            <a:rect r="r" b="b" t="t" l="l"/>
            <a:pathLst>
              <a:path h="5484464" w="7340744">
                <a:moveTo>
                  <a:pt x="0" y="0"/>
                </a:moveTo>
                <a:lnTo>
                  <a:pt x="7340744" y="0"/>
                </a:lnTo>
                <a:lnTo>
                  <a:pt x="7340744" y="5484464"/>
                </a:lnTo>
                <a:lnTo>
                  <a:pt x="0" y="5484464"/>
                </a:lnTo>
                <a:lnTo>
                  <a:pt x="0" y="0"/>
                </a:lnTo>
                <a:close/>
              </a:path>
            </a:pathLst>
          </a:custGeom>
          <a:blipFill>
            <a:blip r:embed="rId5"/>
            <a:stretch>
              <a:fillRect l="0" t="0" r="0" b="0"/>
            </a:stretch>
          </a:blipFill>
        </p:spPr>
      </p:sp>
      <p:sp>
        <p:nvSpPr>
          <p:cNvPr name="TextBox 8" id="8"/>
          <p:cNvSpPr txBox="true"/>
          <p:nvPr/>
        </p:nvSpPr>
        <p:spPr>
          <a:xfrm rot="0">
            <a:off x="1028700" y="648779"/>
            <a:ext cx="6924675" cy="1578610"/>
          </a:xfrm>
          <a:prstGeom prst="rect">
            <a:avLst/>
          </a:prstGeom>
        </p:spPr>
        <p:txBody>
          <a:bodyPr anchor="t" rtlCol="false" tIns="0" lIns="0" bIns="0" rIns="0">
            <a:spAutoFit/>
          </a:bodyPr>
          <a:lstStyle/>
          <a:p>
            <a:pPr algn="l" marL="0" indent="0" lvl="0">
              <a:lnSpc>
                <a:spcPts val="6440"/>
              </a:lnSpc>
              <a:spcBef>
                <a:spcPct val="0"/>
              </a:spcBef>
            </a:pPr>
            <a:r>
              <a:rPr lang="en-US" sz="4600">
                <a:solidFill>
                  <a:srgbClr val="2E2C2B"/>
                </a:solidFill>
                <a:latin typeface="Boulder"/>
                <a:ea typeface="Boulder"/>
                <a:cs typeface="Boulder"/>
                <a:sym typeface="Boulder"/>
              </a:rPr>
              <a:t>MISSCALSSIFIED SAMPLES</a:t>
            </a:r>
          </a:p>
        </p:txBody>
      </p:sp>
      <p:sp>
        <p:nvSpPr>
          <p:cNvPr name="TextBox 9" id="9"/>
          <p:cNvSpPr txBox="true"/>
          <p:nvPr/>
        </p:nvSpPr>
        <p:spPr>
          <a:xfrm rot="0">
            <a:off x="10061997" y="1053591"/>
            <a:ext cx="6924675" cy="768985"/>
          </a:xfrm>
          <a:prstGeom prst="rect">
            <a:avLst/>
          </a:prstGeom>
        </p:spPr>
        <p:txBody>
          <a:bodyPr anchor="t" rtlCol="false" tIns="0" lIns="0" bIns="0" rIns="0">
            <a:spAutoFit/>
          </a:bodyPr>
          <a:lstStyle/>
          <a:p>
            <a:pPr algn="l" marL="0" indent="0" lvl="0">
              <a:lnSpc>
                <a:spcPts val="6440"/>
              </a:lnSpc>
              <a:spcBef>
                <a:spcPct val="0"/>
              </a:spcBef>
            </a:pPr>
            <a:r>
              <a:rPr lang="en-US" sz="4600">
                <a:solidFill>
                  <a:srgbClr val="2E2C2B"/>
                </a:solidFill>
                <a:latin typeface="Boulder"/>
                <a:ea typeface="Boulder"/>
                <a:cs typeface="Boulder"/>
                <a:sym typeface="Boulder"/>
              </a:rPr>
              <a:t>RMSE PLOT</a:t>
            </a:r>
          </a:p>
        </p:txBody>
      </p:sp>
    </p:spTree>
  </p:cSld>
  <p:clrMapOvr>
    <a:masterClrMapping/>
  </p:clrMapOvr>
  <p:transition spd="slow">
    <p:push dir="u"/>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BD1EF"/>
        </a:solidFill>
      </p:bgPr>
    </p:bg>
    <p:spTree>
      <p:nvGrpSpPr>
        <p:cNvPr id="1" name=""/>
        <p:cNvGrpSpPr/>
        <p:nvPr/>
      </p:nvGrpSpPr>
      <p:grpSpPr>
        <a:xfrm>
          <a:off x="0" y="0"/>
          <a:ext cx="0" cy="0"/>
          <a:chOff x="0" y="0"/>
          <a:chExt cx="0" cy="0"/>
        </a:xfrm>
      </p:grpSpPr>
      <p:sp>
        <p:nvSpPr>
          <p:cNvPr name="Freeform 2" id="2"/>
          <p:cNvSpPr/>
          <p:nvPr/>
        </p:nvSpPr>
        <p:spPr>
          <a:xfrm flipH="false" flipV="false" rot="-1532699">
            <a:off x="13873555" y="8955574"/>
            <a:ext cx="5184987" cy="1234970"/>
          </a:xfrm>
          <a:custGeom>
            <a:avLst/>
            <a:gdLst/>
            <a:ahLst/>
            <a:cxnLst/>
            <a:rect r="r" b="b" t="t" l="l"/>
            <a:pathLst>
              <a:path h="1234970" w="5184987">
                <a:moveTo>
                  <a:pt x="0" y="0"/>
                </a:moveTo>
                <a:lnTo>
                  <a:pt x="5184987" y="0"/>
                </a:lnTo>
                <a:lnTo>
                  <a:pt x="5184987" y="1234969"/>
                </a:lnTo>
                <a:lnTo>
                  <a:pt x="0" y="1234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647730">
            <a:off x="16180467" y="-1479524"/>
            <a:ext cx="3195475" cy="4164718"/>
          </a:xfrm>
          <a:custGeom>
            <a:avLst/>
            <a:gdLst/>
            <a:ahLst/>
            <a:cxnLst/>
            <a:rect r="r" b="b" t="t" l="l"/>
            <a:pathLst>
              <a:path h="4164718" w="3195475">
                <a:moveTo>
                  <a:pt x="0" y="0"/>
                </a:moveTo>
                <a:lnTo>
                  <a:pt x="3195474" y="0"/>
                </a:lnTo>
                <a:lnTo>
                  <a:pt x="3195474" y="4164718"/>
                </a:lnTo>
                <a:lnTo>
                  <a:pt x="0" y="41647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493117">
            <a:off x="-605187" y="142672"/>
            <a:ext cx="2033339" cy="518245"/>
          </a:xfrm>
          <a:custGeom>
            <a:avLst/>
            <a:gdLst/>
            <a:ahLst/>
            <a:cxnLst/>
            <a:rect r="r" b="b" t="t" l="l"/>
            <a:pathLst>
              <a:path h="518245" w="2033339">
                <a:moveTo>
                  <a:pt x="0" y="0"/>
                </a:moveTo>
                <a:lnTo>
                  <a:pt x="2033339" y="0"/>
                </a:lnTo>
                <a:lnTo>
                  <a:pt x="2033339" y="518245"/>
                </a:lnTo>
                <a:lnTo>
                  <a:pt x="0" y="518245"/>
                </a:lnTo>
                <a:lnTo>
                  <a:pt x="0" y="0"/>
                </a:lnTo>
                <a:close/>
              </a:path>
            </a:pathLst>
          </a:custGeom>
          <a:blipFill>
            <a:blip r:embed="rId6">
              <a:extLst>
                <a:ext uri="{96DAC541-7B7A-43D3-8B79-37D633B846F1}">
                  <asvg:svgBlip xmlns:asvg="http://schemas.microsoft.com/office/drawing/2016/SVG/main" r:embed="rId7"/>
                </a:ext>
              </a:extLst>
            </a:blip>
            <a:stretch>
              <a:fillRect l="0" t="0" r="-53307" b="0"/>
            </a:stretch>
          </a:blipFill>
          <a:ln cap="sq">
            <a:noFill/>
            <a:prstDash val="solid"/>
            <a:miter/>
          </a:ln>
        </p:spPr>
      </p:sp>
      <p:sp>
        <p:nvSpPr>
          <p:cNvPr name="Freeform 5" id="5"/>
          <p:cNvSpPr/>
          <p:nvPr/>
        </p:nvSpPr>
        <p:spPr>
          <a:xfrm flipH="false" flipV="false" rot="-4140865">
            <a:off x="8875108" y="-982255"/>
            <a:ext cx="537785" cy="1964510"/>
          </a:xfrm>
          <a:custGeom>
            <a:avLst/>
            <a:gdLst/>
            <a:ahLst/>
            <a:cxnLst/>
            <a:rect r="r" b="b" t="t" l="l"/>
            <a:pathLst>
              <a:path h="1964510" w="537785">
                <a:moveTo>
                  <a:pt x="0" y="0"/>
                </a:moveTo>
                <a:lnTo>
                  <a:pt x="537784" y="0"/>
                </a:lnTo>
                <a:lnTo>
                  <a:pt x="537784" y="1964510"/>
                </a:lnTo>
                <a:lnTo>
                  <a:pt x="0" y="1964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6" id="6"/>
          <p:cNvSpPr txBox="true"/>
          <p:nvPr/>
        </p:nvSpPr>
        <p:spPr>
          <a:xfrm rot="0">
            <a:off x="804255" y="990600"/>
            <a:ext cx="13866515" cy="775969"/>
          </a:xfrm>
          <a:prstGeom prst="rect">
            <a:avLst/>
          </a:prstGeom>
        </p:spPr>
        <p:txBody>
          <a:bodyPr anchor="t" rtlCol="false" tIns="0" lIns="0" bIns="0" rIns="0">
            <a:spAutoFit/>
          </a:bodyPr>
          <a:lstStyle/>
          <a:p>
            <a:pPr algn="l" marL="0" indent="0" lvl="0">
              <a:lnSpc>
                <a:spcPts val="6370"/>
              </a:lnSpc>
            </a:pPr>
            <a:r>
              <a:rPr lang="en-US" sz="4900">
                <a:solidFill>
                  <a:srgbClr val="2E2C2B"/>
                </a:solidFill>
                <a:latin typeface="Boulder"/>
                <a:ea typeface="Boulder"/>
                <a:cs typeface="Boulder"/>
                <a:sym typeface="Boulder"/>
              </a:rPr>
              <a:t>CONCLUSION &amp; FUTURE IMPROVEMENTS</a:t>
            </a:r>
          </a:p>
        </p:txBody>
      </p:sp>
      <p:sp>
        <p:nvSpPr>
          <p:cNvPr name="TextBox 7" id="7"/>
          <p:cNvSpPr txBox="true"/>
          <p:nvPr/>
        </p:nvSpPr>
        <p:spPr>
          <a:xfrm rot="0">
            <a:off x="1454753" y="2099944"/>
            <a:ext cx="15904794" cy="1295400"/>
          </a:xfrm>
          <a:prstGeom prst="rect">
            <a:avLst/>
          </a:prstGeom>
        </p:spPr>
        <p:txBody>
          <a:bodyPr anchor="t" rtlCol="false" tIns="0" lIns="0" bIns="0" rIns="0">
            <a:spAutoFit/>
          </a:bodyPr>
          <a:lstStyle/>
          <a:p>
            <a:pPr algn="l">
              <a:lnSpc>
                <a:spcPts val="5250"/>
              </a:lnSpc>
            </a:pPr>
            <a:r>
              <a:rPr lang="en-US" sz="3500">
                <a:solidFill>
                  <a:srgbClr val="132029"/>
                </a:solidFill>
                <a:latin typeface="Nunito"/>
                <a:ea typeface="Nunito"/>
                <a:cs typeface="Nunito"/>
                <a:sym typeface="Nunito"/>
              </a:rPr>
              <a:t>Instead of just recognizing gray scale images we can use three different matrices to try and classify colored images of faces.</a:t>
            </a:r>
          </a:p>
        </p:txBody>
      </p:sp>
      <p:sp>
        <p:nvSpPr>
          <p:cNvPr name="Freeform 8" id="8"/>
          <p:cNvSpPr/>
          <p:nvPr/>
        </p:nvSpPr>
        <p:spPr>
          <a:xfrm flipH="false" flipV="false" rot="-4140865">
            <a:off x="112723" y="8878880"/>
            <a:ext cx="537785" cy="1964510"/>
          </a:xfrm>
          <a:custGeom>
            <a:avLst/>
            <a:gdLst/>
            <a:ahLst/>
            <a:cxnLst/>
            <a:rect r="r" b="b" t="t" l="l"/>
            <a:pathLst>
              <a:path h="1964510" w="537785">
                <a:moveTo>
                  <a:pt x="0" y="0"/>
                </a:moveTo>
                <a:lnTo>
                  <a:pt x="537784" y="0"/>
                </a:lnTo>
                <a:lnTo>
                  <a:pt x="537784" y="1964510"/>
                </a:lnTo>
                <a:lnTo>
                  <a:pt x="0" y="1964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407128" y="2383564"/>
            <a:ext cx="550742" cy="682034"/>
          </a:xfrm>
          <a:custGeom>
            <a:avLst/>
            <a:gdLst/>
            <a:ahLst/>
            <a:cxnLst/>
            <a:rect r="r" b="b" t="t" l="l"/>
            <a:pathLst>
              <a:path h="682034" w="550742">
                <a:moveTo>
                  <a:pt x="0" y="0"/>
                </a:moveTo>
                <a:lnTo>
                  <a:pt x="550742" y="0"/>
                </a:lnTo>
                <a:lnTo>
                  <a:pt x="550742" y="682033"/>
                </a:lnTo>
                <a:lnTo>
                  <a:pt x="0" y="6820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0" id="10"/>
          <p:cNvSpPr txBox="true"/>
          <p:nvPr/>
        </p:nvSpPr>
        <p:spPr>
          <a:xfrm rot="0">
            <a:off x="1454753" y="3555092"/>
            <a:ext cx="15904794" cy="1962150"/>
          </a:xfrm>
          <a:prstGeom prst="rect">
            <a:avLst/>
          </a:prstGeom>
        </p:spPr>
        <p:txBody>
          <a:bodyPr anchor="t" rtlCol="false" tIns="0" lIns="0" bIns="0" rIns="0">
            <a:spAutoFit/>
          </a:bodyPr>
          <a:lstStyle/>
          <a:p>
            <a:pPr algn="l">
              <a:lnSpc>
                <a:spcPts val="5250"/>
              </a:lnSpc>
            </a:pPr>
            <a:r>
              <a:rPr lang="en-US" sz="3500">
                <a:solidFill>
                  <a:srgbClr val="132029"/>
                </a:solidFill>
                <a:latin typeface="Nunito"/>
                <a:ea typeface="Nunito"/>
                <a:cs typeface="Nunito"/>
                <a:sym typeface="Nunito"/>
              </a:rPr>
              <a:t>Despite the overall success of the system, we identified several limitations that affect recognition accuracy. One significant limitation is the system’s difficulty in distinguishing between faces with very similar features</a:t>
            </a:r>
          </a:p>
        </p:txBody>
      </p:sp>
      <p:sp>
        <p:nvSpPr>
          <p:cNvPr name="Freeform 11" id="11"/>
          <p:cNvSpPr/>
          <p:nvPr/>
        </p:nvSpPr>
        <p:spPr>
          <a:xfrm flipH="false" flipV="false" rot="0">
            <a:off x="411483" y="3901759"/>
            <a:ext cx="550742" cy="682034"/>
          </a:xfrm>
          <a:custGeom>
            <a:avLst/>
            <a:gdLst/>
            <a:ahLst/>
            <a:cxnLst/>
            <a:rect r="r" b="b" t="t" l="l"/>
            <a:pathLst>
              <a:path h="682034" w="550742">
                <a:moveTo>
                  <a:pt x="0" y="0"/>
                </a:moveTo>
                <a:lnTo>
                  <a:pt x="550742" y="0"/>
                </a:lnTo>
                <a:lnTo>
                  <a:pt x="550742" y="682033"/>
                </a:lnTo>
                <a:lnTo>
                  <a:pt x="0" y="6820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2" id="12"/>
          <p:cNvSpPr txBox="true"/>
          <p:nvPr/>
        </p:nvSpPr>
        <p:spPr>
          <a:xfrm rot="0">
            <a:off x="1395017" y="5650592"/>
            <a:ext cx="15904794" cy="2628900"/>
          </a:xfrm>
          <a:prstGeom prst="rect">
            <a:avLst/>
          </a:prstGeom>
        </p:spPr>
        <p:txBody>
          <a:bodyPr anchor="t" rtlCol="false" tIns="0" lIns="0" bIns="0" rIns="0">
            <a:spAutoFit/>
          </a:bodyPr>
          <a:lstStyle/>
          <a:p>
            <a:pPr algn="l">
              <a:lnSpc>
                <a:spcPts val="5250"/>
              </a:lnSpc>
            </a:pPr>
            <a:r>
              <a:rPr lang="en-US" sz="3500">
                <a:solidFill>
                  <a:srgbClr val="132029"/>
                </a:solidFill>
                <a:latin typeface="Nunito"/>
                <a:ea typeface="Nunito"/>
                <a:cs typeface="Nunito"/>
                <a:sym typeface="Nunito"/>
              </a:rPr>
              <a:t>Implementing convolutional neural networks (CNNs) could enable the system to learn more complex and hierarchical features from facial images, improving its ability to distinguish between similar faces and handle variations in lighting, pose, and expression</a:t>
            </a:r>
          </a:p>
        </p:txBody>
      </p:sp>
      <p:sp>
        <p:nvSpPr>
          <p:cNvPr name="Freeform 13" id="13"/>
          <p:cNvSpPr/>
          <p:nvPr/>
        </p:nvSpPr>
        <p:spPr>
          <a:xfrm flipH="false" flipV="false" rot="0">
            <a:off x="411483" y="6164942"/>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EAD5"/>
        </a:solidFill>
      </p:bgPr>
    </p:bg>
    <p:spTree>
      <p:nvGrpSpPr>
        <p:cNvPr id="1" name=""/>
        <p:cNvGrpSpPr/>
        <p:nvPr/>
      </p:nvGrpSpPr>
      <p:grpSpPr>
        <a:xfrm>
          <a:off x="0" y="0"/>
          <a:ext cx="0" cy="0"/>
          <a:chOff x="0" y="0"/>
          <a:chExt cx="0" cy="0"/>
        </a:xfrm>
      </p:grpSpPr>
      <p:sp>
        <p:nvSpPr>
          <p:cNvPr name="Freeform 2" id="2"/>
          <p:cNvSpPr/>
          <p:nvPr/>
        </p:nvSpPr>
        <p:spPr>
          <a:xfrm flipH="false" flipV="false" rot="-6930436">
            <a:off x="-3033133" y="159420"/>
            <a:ext cx="7299302" cy="1738561"/>
          </a:xfrm>
          <a:custGeom>
            <a:avLst/>
            <a:gdLst/>
            <a:ahLst/>
            <a:cxnLst/>
            <a:rect r="r" b="b" t="t" l="l"/>
            <a:pathLst>
              <a:path h="1738561" w="7299302">
                <a:moveTo>
                  <a:pt x="0" y="0"/>
                </a:moveTo>
                <a:lnTo>
                  <a:pt x="7299301" y="0"/>
                </a:lnTo>
                <a:lnTo>
                  <a:pt x="7299301" y="1738560"/>
                </a:lnTo>
                <a:lnTo>
                  <a:pt x="0" y="1738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2972703" y="1440913"/>
            <a:ext cx="929571" cy="927247"/>
          </a:xfrm>
          <a:custGeom>
            <a:avLst/>
            <a:gdLst/>
            <a:ahLst/>
            <a:cxnLst/>
            <a:rect r="r" b="b" t="t" l="l"/>
            <a:pathLst>
              <a:path h="927247" w="929571">
                <a:moveTo>
                  <a:pt x="0" y="0"/>
                </a:moveTo>
                <a:lnTo>
                  <a:pt x="929572" y="0"/>
                </a:lnTo>
                <a:lnTo>
                  <a:pt x="929572" y="927248"/>
                </a:lnTo>
                <a:lnTo>
                  <a:pt x="0" y="927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8869099">
            <a:off x="13809315" y="-1528820"/>
            <a:ext cx="7641249" cy="7988612"/>
            <a:chOff x="0" y="0"/>
            <a:chExt cx="10188332" cy="10651483"/>
          </a:xfrm>
        </p:grpSpPr>
        <p:sp>
          <p:nvSpPr>
            <p:cNvPr name="Freeform 5" id="5"/>
            <p:cNvSpPr/>
            <p:nvPr/>
          </p:nvSpPr>
          <p:spPr>
            <a:xfrm flipH="false" flipV="false" rot="1906169">
              <a:off x="1667456" y="1183564"/>
              <a:ext cx="6853420" cy="8284354"/>
            </a:xfrm>
            <a:custGeom>
              <a:avLst/>
              <a:gdLst/>
              <a:ahLst/>
              <a:cxnLst/>
              <a:rect r="r" b="b" t="t" l="l"/>
              <a:pathLst>
                <a:path h="8284354" w="6853420">
                  <a:moveTo>
                    <a:pt x="0" y="0"/>
                  </a:moveTo>
                  <a:lnTo>
                    <a:pt x="6853420" y="0"/>
                  </a:lnTo>
                  <a:lnTo>
                    <a:pt x="6853420" y="8284354"/>
                  </a:lnTo>
                  <a:lnTo>
                    <a:pt x="0" y="8284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707250">
              <a:off x="4037130" y="2367113"/>
              <a:ext cx="4464839" cy="5917256"/>
            </a:xfrm>
            <a:custGeom>
              <a:avLst/>
              <a:gdLst/>
              <a:ahLst/>
              <a:cxnLst/>
              <a:rect r="r" b="b" t="t" l="l"/>
              <a:pathLst>
                <a:path h="5917256" w="4464839">
                  <a:moveTo>
                    <a:pt x="0" y="0"/>
                  </a:moveTo>
                  <a:lnTo>
                    <a:pt x="4464839" y="0"/>
                  </a:lnTo>
                  <a:lnTo>
                    <a:pt x="4464839" y="5917256"/>
                  </a:lnTo>
                  <a:lnTo>
                    <a:pt x="0" y="5917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1528304">
            <a:off x="-693534" y="5585236"/>
            <a:ext cx="3444468" cy="6150836"/>
          </a:xfrm>
          <a:custGeom>
            <a:avLst/>
            <a:gdLst/>
            <a:ahLst/>
            <a:cxnLst/>
            <a:rect r="r" b="b" t="t" l="l"/>
            <a:pathLst>
              <a:path h="6150836" w="3444468">
                <a:moveTo>
                  <a:pt x="0" y="0"/>
                </a:moveTo>
                <a:lnTo>
                  <a:pt x="3444468" y="0"/>
                </a:lnTo>
                <a:lnTo>
                  <a:pt x="3444468" y="6150835"/>
                </a:lnTo>
                <a:lnTo>
                  <a:pt x="0" y="61508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4140865">
            <a:off x="4281338" y="8512407"/>
            <a:ext cx="456091" cy="1666085"/>
          </a:xfrm>
          <a:custGeom>
            <a:avLst/>
            <a:gdLst/>
            <a:ahLst/>
            <a:cxnLst/>
            <a:rect r="r" b="b" t="t" l="l"/>
            <a:pathLst>
              <a:path h="1666085" w="456091">
                <a:moveTo>
                  <a:pt x="0" y="0"/>
                </a:moveTo>
                <a:lnTo>
                  <a:pt x="456091" y="0"/>
                </a:lnTo>
                <a:lnTo>
                  <a:pt x="456091" y="1666086"/>
                </a:lnTo>
                <a:lnTo>
                  <a:pt x="0" y="1666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true" flipV="true" rot="9368957">
            <a:off x="15525668" y="5262443"/>
            <a:ext cx="532515" cy="7143496"/>
          </a:xfrm>
          <a:custGeom>
            <a:avLst/>
            <a:gdLst/>
            <a:ahLst/>
            <a:cxnLst/>
            <a:rect r="r" b="b" t="t" l="l"/>
            <a:pathLst>
              <a:path h="7143496" w="532515">
                <a:moveTo>
                  <a:pt x="532515" y="7143496"/>
                </a:moveTo>
                <a:lnTo>
                  <a:pt x="0" y="7143496"/>
                </a:lnTo>
                <a:lnTo>
                  <a:pt x="0" y="0"/>
                </a:lnTo>
                <a:lnTo>
                  <a:pt x="532515" y="0"/>
                </a:lnTo>
                <a:lnTo>
                  <a:pt x="532515" y="7143496"/>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0" id="10"/>
          <p:cNvSpPr/>
          <p:nvPr/>
        </p:nvSpPr>
        <p:spPr>
          <a:xfrm flipH="false" flipV="false" rot="0">
            <a:off x="16665734" y="6767305"/>
            <a:ext cx="1928411" cy="1893349"/>
          </a:xfrm>
          <a:custGeom>
            <a:avLst/>
            <a:gdLst/>
            <a:ahLst/>
            <a:cxnLst/>
            <a:rect r="r" b="b" t="t" l="l"/>
            <a:pathLst>
              <a:path h="1893349" w="1928411">
                <a:moveTo>
                  <a:pt x="0" y="0"/>
                </a:moveTo>
                <a:lnTo>
                  <a:pt x="1928411" y="0"/>
                </a:lnTo>
                <a:lnTo>
                  <a:pt x="1928411" y="1893349"/>
                </a:lnTo>
                <a:lnTo>
                  <a:pt x="0" y="18933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1" id="11"/>
          <p:cNvSpPr/>
          <p:nvPr/>
        </p:nvSpPr>
        <p:spPr>
          <a:xfrm flipH="false" flipV="false" rot="6038873">
            <a:off x="12618990" y="628633"/>
            <a:ext cx="868835" cy="1433130"/>
          </a:xfrm>
          <a:custGeom>
            <a:avLst/>
            <a:gdLst/>
            <a:ahLst/>
            <a:cxnLst/>
            <a:rect r="r" b="b" t="t" l="l"/>
            <a:pathLst>
              <a:path h="1433130" w="868835">
                <a:moveTo>
                  <a:pt x="0" y="0"/>
                </a:moveTo>
                <a:lnTo>
                  <a:pt x="868835" y="0"/>
                </a:lnTo>
                <a:lnTo>
                  <a:pt x="868835" y="1433130"/>
                </a:lnTo>
                <a:lnTo>
                  <a:pt x="0" y="14331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grpSp>
        <p:nvGrpSpPr>
          <p:cNvPr name="Group 12" id="12"/>
          <p:cNvGrpSpPr/>
          <p:nvPr/>
        </p:nvGrpSpPr>
        <p:grpSpPr>
          <a:xfrm rot="0">
            <a:off x="4680821" y="4706722"/>
            <a:ext cx="8648671" cy="2106234"/>
            <a:chOff x="0" y="0"/>
            <a:chExt cx="11531561" cy="2808312"/>
          </a:xfrm>
        </p:grpSpPr>
        <p:sp>
          <p:nvSpPr>
            <p:cNvPr name="AutoShape 13" id="13"/>
            <p:cNvSpPr/>
            <p:nvPr/>
          </p:nvSpPr>
          <p:spPr>
            <a:xfrm rot="0">
              <a:off x="0" y="0"/>
              <a:ext cx="11531561" cy="2808312"/>
            </a:xfrm>
            <a:prstGeom prst="rect">
              <a:avLst/>
            </a:prstGeom>
            <a:solidFill>
              <a:srgbClr val="87ABDD"/>
            </a:solidFill>
          </p:spPr>
        </p:sp>
        <p:sp>
          <p:nvSpPr>
            <p:cNvPr name="TextBox 14" id="14"/>
            <p:cNvSpPr txBox="true"/>
            <p:nvPr/>
          </p:nvSpPr>
          <p:spPr>
            <a:xfrm rot="0">
              <a:off x="657368" y="315764"/>
              <a:ext cx="10216826" cy="1498605"/>
            </a:xfrm>
            <a:prstGeom prst="rect">
              <a:avLst/>
            </a:prstGeom>
          </p:spPr>
          <p:txBody>
            <a:bodyPr anchor="t" rtlCol="false" tIns="0" lIns="0" bIns="0" rIns="0">
              <a:spAutoFit/>
            </a:bodyPr>
            <a:lstStyle/>
            <a:p>
              <a:pPr algn="ctr" marL="0" indent="0" lvl="1">
                <a:lnSpc>
                  <a:spcPts val="9749"/>
                </a:lnSpc>
                <a:spcBef>
                  <a:spcPct val="0"/>
                </a:spcBef>
              </a:pPr>
              <a:r>
                <a:rPr lang="en-US" sz="6499">
                  <a:solidFill>
                    <a:srgbClr val="2E2C2B"/>
                  </a:solidFill>
                  <a:latin typeface="Boulder"/>
                  <a:ea typeface="Boulder"/>
                  <a:cs typeface="Boulder"/>
                  <a:sym typeface="Boulder"/>
                </a:rPr>
                <a:t>THANKING YOU</a:t>
              </a:r>
            </a:p>
          </p:txBody>
        </p:sp>
      </p:grpSp>
      <p:sp>
        <p:nvSpPr>
          <p:cNvPr name="Freeform 15" id="15"/>
          <p:cNvSpPr/>
          <p:nvPr/>
        </p:nvSpPr>
        <p:spPr>
          <a:xfrm flipH="false" flipV="false" rot="0">
            <a:off x="5368842" y="-1860070"/>
            <a:ext cx="6647798" cy="5777541"/>
          </a:xfrm>
          <a:custGeom>
            <a:avLst/>
            <a:gdLst/>
            <a:ahLst/>
            <a:cxnLst/>
            <a:rect r="r" b="b" t="t" l="l"/>
            <a:pathLst>
              <a:path h="5777541" w="6647798">
                <a:moveTo>
                  <a:pt x="0" y="0"/>
                </a:moveTo>
                <a:lnTo>
                  <a:pt x="6647798" y="0"/>
                </a:lnTo>
                <a:lnTo>
                  <a:pt x="6647798" y="5777540"/>
                </a:lnTo>
                <a:lnTo>
                  <a:pt x="0" y="577754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BD1EF"/>
        </a:solidFill>
      </p:bgPr>
    </p:bg>
    <p:spTree>
      <p:nvGrpSpPr>
        <p:cNvPr id="1" name=""/>
        <p:cNvGrpSpPr/>
        <p:nvPr/>
      </p:nvGrpSpPr>
      <p:grpSpPr>
        <a:xfrm>
          <a:off x="0" y="0"/>
          <a:ext cx="0" cy="0"/>
          <a:chOff x="0" y="0"/>
          <a:chExt cx="0" cy="0"/>
        </a:xfrm>
      </p:grpSpPr>
      <p:sp>
        <p:nvSpPr>
          <p:cNvPr name="Freeform 2" id="2"/>
          <p:cNvSpPr/>
          <p:nvPr/>
        </p:nvSpPr>
        <p:spPr>
          <a:xfrm flipH="false" flipV="false" rot="0">
            <a:off x="3998281" y="4069306"/>
            <a:ext cx="550742" cy="682034"/>
          </a:xfrm>
          <a:custGeom>
            <a:avLst/>
            <a:gdLst/>
            <a:ahLst/>
            <a:cxnLst/>
            <a:rect r="r" b="b" t="t" l="l"/>
            <a:pathLst>
              <a:path h="682034" w="550742">
                <a:moveTo>
                  <a:pt x="0" y="0"/>
                </a:moveTo>
                <a:lnTo>
                  <a:pt x="550743" y="0"/>
                </a:lnTo>
                <a:lnTo>
                  <a:pt x="550743" y="682034"/>
                </a:lnTo>
                <a:lnTo>
                  <a:pt x="0" y="682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98281" y="5629579"/>
            <a:ext cx="550742" cy="682034"/>
          </a:xfrm>
          <a:custGeom>
            <a:avLst/>
            <a:gdLst/>
            <a:ahLst/>
            <a:cxnLst/>
            <a:rect r="r" b="b" t="t" l="l"/>
            <a:pathLst>
              <a:path h="682034" w="550742">
                <a:moveTo>
                  <a:pt x="0" y="0"/>
                </a:moveTo>
                <a:lnTo>
                  <a:pt x="550743" y="0"/>
                </a:lnTo>
                <a:lnTo>
                  <a:pt x="550743" y="682033"/>
                </a:lnTo>
                <a:lnTo>
                  <a:pt x="0" y="68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857152" y="8398875"/>
            <a:ext cx="1477221" cy="1191009"/>
          </a:xfrm>
          <a:custGeom>
            <a:avLst/>
            <a:gdLst/>
            <a:ahLst/>
            <a:cxnLst/>
            <a:rect r="r" b="b" t="t" l="l"/>
            <a:pathLst>
              <a:path h="1191009" w="1477221">
                <a:moveTo>
                  <a:pt x="0" y="0"/>
                </a:moveTo>
                <a:lnTo>
                  <a:pt x="1477221" y="0"/>
                </a:lnTo>
                <a:lnTo>
                  <a:pt x="1477221" y="1191009"/>
                </a:lnTo>
                <a:lnTo>
                  <a:pt x="0" y="1191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true" flipV="false" rot="0">
            <a:off x="1566203" y="1753321"/>
            <a:ext cx="2108075" cy="3390179"/>
          </a:xfrm>
          <a:custGeom>
            <a:avLst/>
            <a:gdLst/>
            <a:ahLst/>
            <a:cxnLst/>
            <a:rect r="r" b="b" t="t" l="l"/>
            <a:pathLst>
              <a:path h="3390179" w="2108075">
                <a:moveTo>
                  <a:pt x="2108075" y="0"/>
                </a:moveTo>
                <a:lnTo>
                  <a:pt x="0" y="0"/>
                </a:lnTo>
                <a:lnTo>
                  <a:pt x="0" y="3390179"/>
                </a:lnTo>
                <a:lnTo>
                  <a:pt x="2108075" y="3390179"/>
                </a:lnTo>
                <a:lnTo>
                  <a:pt x="2108075"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123933">
            <a:off x="1951722" y="2755850"/>
            <a:ext cx="1384383" cy="1664448"/>
          </a:xfrm>
          <a:custGeom>
            <a:avLst/>
            <a:gdLst/>
            <a:ahLst/>
            <a:cxnLst/>
            <a:rect r="r" b="b" t="t" l="l"/>
            <a:pathLst>
              <a:path h="1664448" w="1384383">
                <a:moveTo>
                  <a:pt x="0" y="0"/>
                </a:moveTo>
                <a:lnTo>
                  <a:pt x="1384383" y="0"/>
                </a:lnTo>
                <a:lnTo>
                  <a:pt x="1384383" y="1664448"/>
                </a:lnTo>
                <a:lnTo>
                  <a:pt x="0" y="1664448"/>
                </a:lnTo>
                <a:lnTo>
                  <a:pt x="0" y="0"/>
                </a:lnTo>
                <a:close/>
              </a:path>
            </a:pathLst>
          </a:custGeom>
          <a:blipFill>
            <a:blip r:embed="rId8">
              <a:extLst>
                <a:ext uri="{96DAC541-7B7A-43D3-8B79-37D633B846F1}">
                  <asvg:svgBlip xmlns:asvg="http://schemas.microsoft.com/office/drawing/2016/SVG/main" r:embed="rId9"/>
                </a:ext>
              </a:extLst>
            </a:blip>
            <a:stretch>
              <a:fillRect l="-108836" t="-127595" r="-16526" b="-20821"/>
            </a:stretch>
          </a:blipFill>
        </p:spPr>
      </p:sp>
      <p:sp>
        <p:nvSpPr>
          <p:cNvPr name="Freeform 7" id="7"/>
          <p:cNvSpPr/>
          <p:nvPr/>
        </p:nvSpPr>
        <p:spPr>
          <a:xfrm flipH="false" flipV="false" rot="1283450">
            <a:off x="2460103" y="2732066"/>
            <a:ext cx="320275" cy="1677633"/>
          </a:xfrm>
          <a:custGeom>
            <a:avLst/>
            <a:gdLst/>
            <a:ahLst/>
            <a:cxnLst/>
            <a:rect r="r" b="b" t="t" l="l"/>
            <a:pathLst>
              <a:path h="1677633" w="320275">
                <a:moveTo>
                  <a:pt x="0" y="0"/>
                </a:moveTo>
                <a:lnTo>
                  <a:pt x="320275" y="0"/>
                </a:lnTo>
                <a:lnTo>
                  <a:pt x="320275" y="1677633"/>
                </a:lnTo>
                <a:lnTo>
                  <a:pt x="0" y="16776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8" id="8"/>
          <p:cNvSpPr txBox="true"/>
          <p:nvPr/>
        </p:nvSpPr>
        <p:spPr>
          <a:xfrm rot="0">
            <a:off x="4873027" y="529775"/>
            <a:ext cx="8541946" cy="2918636"/>
          </a:xfrm>
          <a:prstGeom prst="rect">
            <a:avLst/>
          </a:prstGeom>
        </p:spPr>
        <p:txBody>
          <a:bodyPr anchor="t" rtlCol="false" tIns="0" lIns="0" bIns="0" rIns="0">
            <a:spAutoFit/>
          </a:bodyPr>
          <a:lstStyle/>
          <a:p>
            <a:pPr algn="l">
              <a:lnSpc>
                <a:spcPts val="11520"/>
              </a:lnSpc>
            </a:pPr>
            <a:r>
              <a:rPr lang="en-US" sz="9600">
                <a:solidFill>
                  <a:srgbClr val="2E2C2B"/>
                </a:solidFill>
                <a:latin typeface="Boulder"/>
                <a:ea typeface="Boulder"/>
                <a:cs typeface="Boulder"/>
                <a:sym typeface="Boulder"/>
              </a:rPr>
              <a:t>PROJECT</a:t>
            </a:r>
          </a:p>
          <a:p>
            <a:pPr algn="l" marL="0" indent="0" lvl="0">
              <a:lnSpc>
                <a:spcPts val="11520"/>
              </a:lnSpc>
              <a:spcBef>
                <a:spcPct val="0"/>
              </a:spcBef>
            </a:pPr>
            <a:r>
              <a:rPr lang="en-US" sz="9600">
                <a:solidFill>
                  <a:srgbClr val="2E2C2B"/>
                </a:solidFill>
                <a:latin typeface="Boulder"/>
                <a:ea typeface="Boulder"/>
                <a:cs typeface="Boulder"/>
                <a:sym typeface="Boulder"/>
              </a:rPr>
              <a:t>OBJECTIVE</a:t>
            </a:r>
          </a:p>
        </p:txBody>
      </p:sp>
      <p:sp>
        <p:nvSpPr>
          <p:cNvPr name="TextBox 9" id="9"/>
          <p:cNvSpPr txBox="true"/>
          <p:nvPr/>
        </p:nvSpPr>
        <p:spPr>
          <a:xfrm rot="0">
            <a:off x="4873027" y="3911904"/>
            <a:ext cx="11896323" cy="1127125"/>
          </a:xfrm>
          <a:prstGeom prst="rect">
            <a:avLst/>
          </a:prstGeom>
        </p:spPr>
        <p:txBody>
          <a:bodyPr anchor="t" rtlCol="false" tIns="0" lIns="0" bIns="0" rIns="0">
            <a:spAutoFit/>
          </a:bodyPr>
          <a:lstStyle/>
          <a:p>
            <a:pPr algn="l" marL="0" indent="0" lvl="1">
              <a:lnSpc>
                <a:spcPts val="4550"/>
              </a:lnSpc>
            </a:pPr>
            <a:r>
              <a:rPr lang="en-US" b="true" sz="3500">
                <a:solidFill>
                  <a:srgbClr val="2E2C2B"/>
                </a:solidFill>
                <a:latin typeface="Nunito Bold"/>
                <a:ea typeface="Nunito Bold"/>
                <a:cs typeface="Nunito Bold"/>
                <a:sym typeface="Nunito Bold"/>
              </a:rPr>
              <a:t>WHAT? - </a:t>
            </a:r>
            <a:r>
              <a:rPr lang="en-US" sz="3500">
                <a:solidFill>
                  <a:srgbClr val="2E2C2B"/>
                </a:solidFill>
                <a:latin typeface="Nunito"/>
                <a:ea typeface="Nunito"/>
                <a:cs typeface="Nunito"/>
                <a:sym typeface="Nunito"/>
              </a:rPr>
              <a:t>using eigenfaces algorithm and PCA for dimensionality reduction to identify faces</a:t>
            </a:r>
            <a:r>
              <a:rPr lang="en-US" b="true" sz="3500">
                <a:solidFill>
                  <a:srgbClr val="2E2C2B"/>
                </a:solidFill>
                <a:latin typeface="Nunito Bold"/>
                <a:ea typeface="Nunito Bold"/>
                <a:cs typeface="Nunito Bold"/>
                <a:sym typeface="Nunito Bold"/>
              </a:rPr>
              <a:t>.</a:t>
            </a:r>
          </a:p>
        </p:txBody>
      </p:sp>
      <p:sp>
        <p:nvSpPr>
          <p:cNvPr name="TextBox 10" id="10"/>
          <p:cNvSpPr txBox="true"/>
          <p:nvPr/>
        </p:nvSpPr>
        <p:spPr>
          <a:xfrm rot="0">
            <a:off x="4873027" y="5415266"/>
            <a:ext cx="12493745" cy="1698625"/>
          </a:xfrm>
          <a:prstGeom prst="rect">
            <a:avLst/>
          </a:prstGeom>
        </p:spPr>
        <p:txBody>
          <a:bodyPr anchor="t" rtlCol="false" tIns="0" lIns="0" bIns="0" rIns="0">
            <a:spAutoFit/>
          </a:bodyPr>
          <a:lstStyle/>
          <a:p>
            <a:pPr algn="l" marL="0" indent="0" lvl="1">
              <a:lnSpc>
                <a:spcPts val="4550"/>
              </a:lnSpc>
            </a:pPr>
            <a:r>
              <a:rPr lang="en-US" b="true" sz="3500">
                <a:solidFill>
                  <a:srgbClr val="2E2C2B"/>
                </a:solidFill>
                <a:latin typeface="Nunito Bold"/>
                <a:ea typeface="Nunito Bold"/>
                <a:cs typeface="Nunito Bold"/>
                <a:sym typeface="Nunito Bold"/>
              </a:rPr>
              <a:t>WHY eigenfaces? - </a:t>
            </a:r>
            <a:r>
              <a:rPr lang="en-US" sz="3500">
                <a:solidFill>
                  <a:srgbClr val="2E2C2B"/>
                </a:solidFill>
                <a:latin typeface="Nunito"/>
                <a:ea typeface="Nunito"/>
                <a:cs typeface="Nunito"/>
                <a:sym typeface="Nunito"/>
              </a:rPr>
              <a:t> they are efficient in identifying different angles of same face and also retains essential features of a face because of PCA.</a:t>
            </a:r>
          </a:p>
        </p:txBody>
      </p:sp>
      <p:sp>
        <p:nvSpPr>
          <p:cNvPr name="Freeform 11" id="11"/>
          <p:cNvSpPr/>
          <p:nvPr/>
        </p:nvSpPr>
        <p:spPr>
          <a:xfrm flipH="false" flipV="false" rot="4728354">
            <a:off x="272884" y="526009"/>
            <a:ext cx="727874" cy="2658901"/>
          </a:xfrm>
          <a:custGeom>
            <a:avLst/>
            <a:gdLst/>
            <a:ahLst/>
            <a:cxnLst/>
            <a:rect r="r" b="b" t="t" l="l"/>
            <a:pathLst>
              <a:path h="2658901" w="727874">
                <a:moveTo>
                  <a:pt x="0" y="0"/>
                </a:moveTo>
                <a:lnTo>
                  <a:pt x="727874" y="0"/>
                </a:lnTo>
                <a:lnTo>
                  <a:pt x="727874" y="2658901"/>
                </a:lnTo>
                <a:lnTo>
                  <a:pt x="0" y="26589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2" id="12"/>
          <p:cNvSpPr/>
          <p:nvPr/>
        </p:nvSpPr>
        <p:spPr>
          <a:xfrm flipH="false" flipV="false" rot="0">
            <a:off x="2334373" y="-514350"/>
            <a:ext cx="1031278" cy="1028700"/>
          </a:xfrm>
          <a:custGeom>
            <a:avLst/>
            <a:gdLst/>
            <a:ahLst/>
            <a:cxnLst/>
            <a:rect r="r" b="b" t="t" l="l"/>
            <a:pathLst>
              <a:path h="1028700" w="1031278">
                <a:moveTo>
                  <a:pt x="0" y="0"/>
                </a:moveTo>
                <a:lnTo>
                  <a:pt x="1031278" y="0"/>
                </a:lnTo>
                <a:lnTo>
                  <a:pt x="1031278" y="1028700"/>
                </a:lnTo>
                <a:lnTo>
                  <a:pt x="0" y="1028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3" id="13"/>
          <p:cNvSpPr/>
          <p:nvPr/>
        </p:nvSpPr>
        <p:spPr>
          <a:xfrm flipH="false" flipV="false" rot="0">
            <a:off x="3998281" y="7441212"/>
            <a:ext cx="550742" cy="682034"/>
          </a:xfrm>
          <a:custGeom>
            <a:avLst/>
            <a:gdLst/>
            <a:ahLst/>
            <a:cxnLst/>
            <a:rect r="r" b="b" t="t" l="l"/>
            <a:pathLst>
              <a:path h="682034" w="550742">
                <a:moveTo>
                  <a:pt x="0" y="0"/>
                </a:moveTo>
                <a:lnTo>
                  <a:pt x="550743" y="0"/>
                </a:lnTo>
                <a:lnTo>
                  <a:pt x="550743" y="682033"/>
                </a:lnTo>
                <a:lnTo>
                  <a:pt x="0" y="68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366771" y="-159892"/>
            <a:ext cx="1031278" cy="1028700"/>
          </a:xfrm>
          <a:custGeom>
            <a:avLst/>
            <a:gdLst/>
            <a:ahLst/>
            <a:cxnLst/>
            <a:rect r="r" b="b" t="t" l="l"/>
            <a:pathLst>
              <a:path h="1028700" w="1031278">
                <a:moveTo>
                  <a:pt x="0" y="0"/>
                </a:moveTo>
                <a:lnTo>
                  <a:pt x="1031279" y="0"/>
                </a:lnTo>
                <a:lnTo>
                  <a:pt x="1031279" y="1028700"/>
                </a:lnTo>
                <a:lnTo>
                  <a:pt x="0" y="1028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5" id="15"/>
          <p:cNvSpPr/>
          <p:nvPr/>
        </p:nvSpPr>
        <p:spPr>
          <a:xfrm flipH="false" flipV="false" rot="4728354">
            <a:off x="17780223" y="7645329"/>
            <a:ext cx="727874" cy="2658901"/>
          </a:xfrm>
          <a:custGeom>
            <a:avLst/>
            <a:gdLst/>
            <a:ahLst/>
            <a:cxnLst/>
            <a:rect r="r" b="b" t="t" l="l"/>
            <a:pathLst>
              <a:path h="2658901" w="727874">
                <a:moveTo>
                  <a:pt x="0" y="0"/>
                </a:moveTo>
                <a:lnTo>
                  <a:pt x="727874" y="0"/>
                </a:lnTo>
                <a:lnTo>
                  <a:pt x="727874" y="2658902"/>
                </a:lnTo>
                <a:lnTo>
                  <a:pt x="0" y="26589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6" id="16"/>
          <p:cNvSpPr txBox="true"/>
          <p:nvPr/>
        </p:nvSpPr>
        <p:spPr>
          <a:xfrm rot="0">
            <a:off x="4873027" y="7319759"/>
            <a:ext cx="11896323" cy="2270125"/>
          </a:xfrm>
          <a:prstGeom prst="rect">
            <a:avLst/>
          </a:prstGeom>
        </p:spPr>
        <p:txBody>
          <a:bodyPr anchor="t" rtlCol="false" tIns="0" lIns="0" bIns="0" rIns="0">
            <a:spAutoFit/>
          </a:bodyPr>
          <a:lstStyle/>
          <a:p>
            <a:pPr algn="l" marL="0" indent="0" lvl="1">
              <a:lnSpc>
                <a:spcPts val="4550"/>
              </a:lnSpc>
            </a:pPr>
            <a:r>
              <a:rPr lang="en-US" b="true" sz="3500">
                <a:solidFill>
                  <a:srgbClr val="2E2C2B"/>
                </a:solidFill>
                <a:latin typeface="Nunito Bold"/>
                <a:ea typeface="Nunito Bold"/>
                <a:cs typeface="Nunito Bold"/>
                <a:sym typeface="Nunito Bold"/>
              </a:rPr>
              <a:t>HOW? - </a:t>
            </a:r>
            <a:r>
              <a:rPr lang="en-US" sz="3500">
                <a:solidFill>
                  <a:srgbClr val="2E2C2B"/>
                </a:solidFill>
                <a:latin typeface="Nunito"/>
                <a:ea typeface="Nunito"/>
                <a:cs typeface="Nunito"/>
                <a:sym typeface="Nunito"/>
              </a:rPr>
              <a:t>we will use PCA which speeds up the calculation while retaining the essential features and we will use KNN as it is more efficient in classification problems with small datasets.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EAD5"/>
        </a:solidFill>
      </p:bgPr>
    </p:bg>
    <p:spTree>
      <p:nvGrpSpPr>
        <p:cNvPr id="1" name=""/>
        <p:cNvGrpSpPr/>
        <p:nvPr/>
      </p:nvGrpSpPr>
      <p:grpSpPr>
        <a:xfrm>
          <a:off x="0" y="0"/>
          <a:ext cx="0" cy="0"/>
          <a:chOff x="0" y="0"/>
          <a:chExt cx="0" cy="0"/>
        </a:xfrm>
      </p:grpSpPr>
      <p:sp>
        <p:nvSpPr>
          <p:cNvPr name="Freeform 2" id="2"/>
          <p:cNvSpPr/>
          <p:nvPr/>
        </p:nvSpPr>
        <p:spPr>
          <a:xfrm flipH="false" flipV="false" rot="0">
            <a:off x="565251" y="7855134"/>
            <a:ext cx="1777293" cy="1744978"/>
          </a:xfrm>
          <a:custGeom>
            <a:avLst/>
            <a:gdLst/>
            <a:ahLst/>
            <a:cxnLst/>
            <a:rect r="r" b="b" t="t" l="l"/>
            <a:pathLst>
              <a:path h="1744978" w="1777293">
                <a:moveTo>
                  <a:pt x="0" y="0"/>
                </a:moveTo>
                <a:lnTo>
                  <a:pt x="1777293" y="0"/>
                </a:lnTo>
                <a:lnTo>
                  <a:pt x="1777293" y="1744979"/>
                </a:lnTo>
                <a:lnTo>
                  <a:pt x="0" y="17449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2700000">
            <a:off x="3425186" y="8704166"/>
            <a:ext cx="2846786" cy="3710266"/>
          </a:xfrm>
          <a:custGeom>
            <a:avLst/>
            <a:gdLst/>
            <a:ahLst/>
            <a:cxnLst/>
            <a:rect r="r" b="b" t="t" l="l"/>
            <a:pathLst>
              <a:path h="3710266" w="2846786">
                <a:moveTo>
                  <a:pt x="0" y="0"/>
                </a:moveTo>
                <a:lnTo>
                  <a:pt x="2846786" y="0"/>
                </a:lnTo>
                <a:lnTo>
                  <a:pt x="2846786" y="3710266"/>
                </a:lnTo>
                <a:lnTo>
                  <a:pt x="0" y="3710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53898" y="-255512"/>
            <a:ext cx="1076413" cy="1073722"/>
          </a:xfrm>
          <a:custGeom>
            <a:avLst/>
            <a:gdLst/>
            <a:ahLst/>
            <a:cxnLst/>
            <a:rect r="r" b="b" t="t" l="l"/>
            <a:pathLst>
              <a:path h="1073722" w="1076413">
                <a:moveTo>
                  <a:pt x="0" y="0"/>
                </a:moveTo>
                <a:lnTo>
                  <a:pt x="1076413" y="0"/>
                </a:lnTo>
                <a:lnTo>
                  <a:pt x="1076413" y="1073723"/>
                </a:lnTo>
                <a:lnTo>
                  <a:pt x="0" y="10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565251" y="1846119"/>
            <a:ext cx="8265125" cy="767715"/>
          </a:xfrm>
          <a:prstGeom prst="rect">
            <a:avLst/>
          </a:prstGeom>
        </p:spPr>
        <p:txBody>
          <a:bodyPr anchor="t" rtlCol="false" tIns="0" lIns="0" bIns="0" rIns="0">
            <a:spAutoFit/>
          </a:bodyPr>
          <a:lstStyle/>
          <a:p>
            <a:pPr algn="l" marL="0" indent="0" lvl="0">
              <a:lnSpc>
                <a:spcPts val="6240"/>
              </a:lnSpc>
            </a:pPr>
          </a:p>
        </p:txBody>
      </p:sp>
      <p:sp>
        <p:nvSpPr>
          <p:cNvPr name="TextBox 6" id="6"/>
          <p:cNvSpPr txBox="true"/>
          <p:nvPr/>
        </p:nvSpPr>
        <p:spPr>
          <a:xfrm rot="0">
            <a:off x="878875" y="990600"/>
            <a:ext cx="8265125" cy="1558290"/>
          </a:xfrm>
          <a:prstGeom prst="rect">
            <a:avLst/>
          </a:prstGeom>
        </p:spPr>
        <p:txBody>
          <a:bodyPr anchor="t" rtlCol="false" tIns="0" lIns="0" bIns="0" rIns="0">
            <a:spAutoFit/>
          </a:bodyPr>
          <a:lstStyle/>
          <a:p>
            <a:pPr algn="l" marL="0" indent="0" lvl="0">
              <a:lnSpc>
                <a:spcPts val="6240"/>
              </a:lnSpc>
            </a:pPr>
            <a:r>
              <a:rPr lang="en-US" sz="4800">
                <a:solidFill>
                  <a:srgbClr val="2E2C2B"/>
                </a:solidFill>
                <a:latin typeface="Boulder"/>
                <a:ea typeface="Boulder"/>
                <a:cs typeface="Boulder"/>
                <a:sym typeface="Boulder"/>
              </a:rPr>
              <a:t>WHY FACE RECOGNITION?</a:t>
            </a:r>
          </a:p>
        </p:txBody>
      </p:sp>
      <p:sp>
        <p:nvSpPr>
          <p:cNvPr name="Freeform 7" id="7"/>
          <p:cNvSpPr/>
          <p:nvPr/>
        </p:nvSpPr>
        <p:spPr>
          <a:xfrm flipH="false" flipV="false" rot="-2700000">
            <a:off x="15835907" y="-1036922"/>
            <a:ext cx="2846786" cy="3710266"/>
          </a:xfrm>
          <a:custGeom>
            <a:avLst/>
            <a:gdLst/>
            <a:ahLst/>
            <a:cxnLst/>
            <a:rect r="r" b="b" t="t" l="l"/>
            <a:pathLst>
              <a:path h="3710266" w="2846786">
                <a:moveTo>
                  <a:pt x="0" y="0"/>
                </a:moveTo>
                <a:lnTo>
                  <a:pt x="2846786" y="0"/>
                </a:lnTo>
                <a:lnTo>
                  <a:pt x="2846786" y="3710266"/>
                </a:lnTo>
                <a:lnTo>
                  <a:pt x="0" y="3710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4708070" y="8814321"/>
            <a:ext cx="1777293" cy="1744978"/>
          </a:xfrm>
          <a:custGeom>
            <a:avLst/>
            <a:gdLst/>
            <a:ahLst/>
            <a:cxnLst/>
            <a:rect r="r" b="b" t="t" l="l"/>
            <a:pathLst>
              <a:path h="1744978" w="1777293">
                <a:moveTo>
                  <a:pt x="0" y="0"/>
                </a:moveTo>
                <a:lnTo>
                  <a:pt x="1777293" y="0"/>
                </a:lnTo>
                <a:lnTo>
                  <a:pt x="1777293" y="1744978"/>
                </a:lnTo>
                <a:lnTo>
                  <a:pt x="0" y="174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7259300" y="6181355"/>
            <a:ext cx="1076413" cy="1073722"/>
          </a:xfrm>
          <a:custGeom>
            <a:avLst/>
            <a:gdLst/>
            <a:ahLst/>
            <a:cxnLst/>
            <a:rect r="r" b="b" t="t" l="l"/>
            <a:pathLst>
              <a:path h="1073722" w="1076413">
                <a:moveTo>
                  <a:pt x="0" y="0"/>
                </a:moveTo>
                <a:lnTo>
                  <a:pt x="1076413" y="0"/>
                </a:lnTo>
                <a:lnTo>
                  <a:pt x="1076413" y="1073722"/>
                </a:lnTo>
                <a:lnTo>
                  <a:pt x="0" y="1073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0" id="10"/>
          <p:cNvSpPr txBox="true"/>
          <p:nvPr/>
        </p:nvSpPr>
        <p:spPr>
          <a:xfrm rot="0">
            <a:off x="878875" y="3107904"/>
            <a:ext cx="15606488" cy="1698625"/>
          </a:xfrm>
          <a:prstGeom prst="rect">
            <a:avLst/>
          </a:prstGeom>
        </p:spPr>
        <p:txBody>
          <a:bodyPr anchor="t" rtlCol="false" tIns="0" lIns="0" bIns="0" rIns="0">
            <a:spAutoFit/>
          </a:bodyPr>
          <a:lstStyle/>
          <a:p>
            <a:pPr algn="l" marL="0" indent="0" lvl="0">
              <a:lnSpc>
                <a:spcPts val="4550"/>
              </a:lnSpc>
            </a:pPr>
            <a:r>
              <a:rPr lang="en-US" b="true" sz="3500">
                <a:solidFill>
                  <a:srgbClr val="2E2C2B"/>
                </a:solidFill>
                <a:latin typeface="Garet Bold"/>
                <a:ea typeface="Garet Bold"/>
                <a:cs typeface="Garet Bold"/>
                <a:sym typeface="Garet Bold"/>
              </a:rPr>
              <a:t>security and survelliance -</a:t>
            </a:r>
            <a:r>
              <a:rPr lang="en-US" sz="3500">
                <a:solidFill>
                  <a:srgbClr val="2E2C2B"/>
                </a:solidFill>
                <a:latin typeface="Garet"/>
                <a:ea typeface="Garet"/>
                <a:cs typeface="Garet"/>
                <a:sym typeface="Garet"/>
              </a:rPr>
              <a:t> Face recognition is widely used by police and security agencies to identify suspects from surveillance footage or to scan crowds for individuals on watchlists.</a:t>
            </a:r>
          </a:p>
        </p:txBody>
      </p:sp>
      <p:sp>
        <p:nvSpPr>
          <p:cNvPr name="TextBox 11" id="11"/>
          <p:cNvSpPr txBox="true"/>
          <p:nvPr/>
        </p:nvSpPr>
        <p:spPr>
          <a:xfrm rot="0">
            <a:off x="878875" y="5607858"/>
            <a:ext cx="15606488" cy="1698625"/>
          </a:xfrm>
          <a:prstGeom prst="rect">
            <a:avLst/>
          </a:prstGeom>
        </p:spPr>
        <p:txBody>
          <a:bodyPr anchor="t" rtlCol="false" tIns="0" lIns="0" bIns="0" rIns="0">
            <a:spAutoFit/>
          </a:bodyPr>
          <a:lstStyle/>
          <a:p>
            <a:pPr algn="l" marL="0" indent="0" lvl="0">
              <a:lnSpc>
                <a:spcPts val="4550"/>
              </a:lnSpc>
            </a:pPr>
            <a:r>
              <a:rPr lang="en-US" b="true" sz="3500">
                <a:solidFill>
                  <a:srgbClr val="2E2C2B"/>
                </a:solidFill>
                <a:latin typeface="Garet Bold"/>
                <a:ea typeface="Garet Bold"/>
                <a:cs typeface="Garet Bold"/>
                <a:sym typeface="Garet Bold"/>
              </a:rPr>
              <a:t>Attendance and access control -</a:t>
            </a:r>
            <a:r>
              <a:rPr lang="en-US" sz="3500">
                <a:solidFill>
                  <a:srgbClr val="2E2C2B"/>
                </a:solidFill>
                <a:latin typeface="Garet"/>
                <a:ea typeface="Garet"/>
                <a:cs typeface="Garet"/>
                <a:sym typeface="Garet"/>
              </a:rPr>
              <a:t> Face recognition systems are increasingly used in offices and schools to track attendance, replacing traditional time clocks or ID scans.</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7AB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51541"/>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8700" y="5654037"/>
            <a:ext cx="550742" cy="682034"/>
          </a:xfrm>
          <a:custGeom>
            <a:avLst/>
            <a:gdLst/>
            <a:ahLst/>
            <a:cxnLst/>
            <a:rect r="r" b="b" t="t" l="l"/>
            <a:pathLst>
              <a:path h="682034" w="550742">
                <a:moveTo>
                  <a:pt x="0" y="0"/>
                </a:moveTo>
                <a:lnTo>
                  <a:pt x="550742" y="0"/>
                </a:lnTo>
                <a:lnTo>
                  <a:pt x="550742" y="682033"/>
                </a:lnTo>
                <a:lnTo>
                  <a:pt x="0" y="68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028700" y="6851048"/>
            <a:ext cx="550742" cy="682034"/>
          </a:xfrm>
          <a:custGeom>
            <a:avLst/>
            <a:gdLst/>
            <a:ahLst/>
            <a:cxnLst/>
            <a:rect r="r" b="b" t="t" l="l"/>
            <a:pathLst>
              <a:path h="682034" w="550742">
                <a:moveTo>
                  <a:pt x="0" y="0"/>
                </a:moveTo>
                <a:lnTo>
                  <a:pt x="550742" y="0"/>
                </a:lnTo>
                <a:lnTo>
                  <a:pt x="550742" y="682033"/>
                </a:lnTo>
                <a:lnTo>
                  <a:pt x="0" y="68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1906169">
            <a:off x="12951718" y="-4490608"/>
            <a:ext cx="5633900" cy="6810209"/>
          </a:xfrm>
          <a:custGeom>
            <a:avLst/>
            <a:gdLst/>
            <a:ahLst/>
            <a:cxnLst/>
            <a:rect r="r" b="b" t="t" l="l"/>
            <a:pathLst>
              <a:path h="6810209" w="5633900">
                <a:moveTo>
                  <a:pt x="0" y="0"/>
                </a:moveTo>
                <a:lnTo>
                  <a:pt x="5633900" y="0"/>
                </a:lnTo>
                <a:lnTo>
                  <a:pt x="5633900" y="6810209"/>
                </a:lnTo>
                <a:lnTo>
                  <a:pt x="0" y="6810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0800000">
            <a:off x="15768668" y="8029082"/>
            <a:ext cx="1820044" cy="1467411"/>
          </a:xfrm>
          <a:custGeom>
            <a:avLst/>
            <a:gdLst/>
            <a:ahLst/>
            <a:cxnLst/>
            <a:rect r="r" b="b" t="t" l="l"/>
            <a:pathLst>
              <a:path h="1467411" w="1820044">
                <a:moveTo>
                  <a:pt x="0" y="0"/>
                </a:moveTo>
                <a:lnTo>
                  <a:pt x="1820044" y="0"/>
                </a:lnTo>
                <a:lnTo>
                  <a:pt x="1820044" y="1467411"/>
                </a:lnTo>
                <a:lnTo>
                  <a:pt x="0" y="1467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7" id="7"/>
          <p:cNvSpPr txBox="true"/>
          <p:nvPr/>
        </p:nvSpPr>
        <p:spPr>
          <a:xfrm rot="0">
            <a:off x="1028700" y="1372830"/>
            <a:ext cx="10552275" cy="838200"/>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2E2C2B"/>
                </a:solidFill>
                <a:latin typeface="Boulder"/>
                <a:ea typeface="Boulder"/>
                <a:cs typeface="Boulder"/>
                <a:sym typeface="Boulder"/>
              </a:rPr>
              <a:t>DATASET OVERVIEW(AT&amp;T)</a:t>
            </a:r>
          </a:p>
        </p:txBody>
      </p:sp>
      <p:sp>
        <p:nvSpPr>
          <p:cNvPr name="TextBox 8" id="8"/>
          <p:cNvSpPr txBox="true"/>
          <p:nvPr/>
        </p:nvSpPr>
        <p:spPr>
          <a:xfrm rot="0">
            <a:off x="2051479" y="2714708"/>
            <a:ext cx="13717189" cy="3413125"/>
          </a:xfrm>
          <a:prstGeom prst="rect">
            <a:avLst/>
          </a:prstGeom>
        </p:spPr>
        <p:txBody>
          <a:bodyPr anchor="t" rtlCol="false" tIns="0" lIns="0" bIns="0" rIns="0">
            <a:spAutoFit/>
          </a:bodyPr>
          <a:lstStyle/>
          <a:p>
            <a:pPr algn="l" marL="755651" indent="-377825" lvl="1">
              <a:lnSpc>
                <a:spcPts val="4550"/>
              </a:lnSpc>
              <a:buFont typeface="Arial"/>
              <a:buChar char="•"/>
            </a:pPr>
            <a:r>
              <a:rPr lang="en-US" sz="3500">
                <a:solidFill>
                  <a:srgbClr val="2E2C2B"/>
                </a:solidFill>
                <a:latin typeface="Nunito"/>
                <a:ea typeface="Nunito"/>
                <a:cs typeface="Nunito"/>
                <a:sym typeface="Nunito"/>
              </a:rPr>
              <a:t>Number of Subjects: 40 unique individuals.</a:t>
            </a:r>
          </a:p>
          <a:p>
            <a:pPr algn="l" marL="755651" indent="-377825" lvl="1">
              <a:lnSpc>
                <a:spcPts val="4550"/>
              </a:lnSpc>
              <a:buFont typeface="Arial"/>
              <a:buChar char="•"/>
            </a:pPr>
            <a:r>
              <a:rPr lang="en-US" sz="3500">
                <a:solidFill>
                  <a:srgbClr val="2E2C2B"/>
                </a:solidFill>
                <a:latin typeface="Nunito"/>
                <a:ea typeface="Nunito"/>
                <a:cs typeface="Nunito"/>
                <a:sym typeface="Nunito"/>
              </a:rPr>
              <a:t>Number of Images: 400 images in total, with 10 images per person.</a:t>
            </a:r>
          </a:p>
          <a:p>
            <a:pPr algn="l" marL="755651" indent="-377825" lvl="1">
              <a:lnSpc>
                <a:spcPts val="4550"/>
              </a:lnSpc>
              <a:buFont typeface="Arial"/>
              <a:buChar char="•"/>
            </a:pPr>
            <a:r>
              <a:rPr lang="en-US" sz="3500">
                <a:solidFill>
                  <a:srgbClr val="2E2C2B"/>
                </a:solidFill>
                <a:latin typeface="Nunito"/>
                <a:ea typeface="Nunito"/>
                <a:cs typeface="Nunito"/>
                <a:sym typeface="Nunito"/>
              </a:rPr>
              <a:t>Image Resolution: Each image is grayscale with a resolution of 92 x 112 pixels.</a:t>
            </a:r>
          </a:p>
          <a:p>
            <a:pPr algn="l" marL="0" indent="0" lvl="1">
              <a:lnSpc>
                <a:spcPts val="4550"/>
              </a:lnSpc>
            </a:pPr>
          </a:p>
        </p:txBody>
      </p:sp>
      <p:sp>
        <p:nvSpPr>
          <p:cNvPr name="TextBox 9" id="9"/>
          <p:cNvSpPr txBox="true"/>
          <p:nvPr/>
        </p:nvSpPr>
        <p:spPr>
          <a:xfrm rot="0">
            <a:off x="2051479" y="5780445"/>
            <a:ext cx="14122520" cy="555625"/>
          </a:xfrm>
          <a:prstGeom prst="rect">
            <a:avLst/>
          </a:prstGeom>
        </p:spPr>
        <p:txBody>
          <a:bodyPr anchor="t" rtlCol="false" tIns="0" lIns="0" bIns="0" rIns="0">
            <a:spAutoFit/>
          </a:bodyPr>
          <a:lstStyle/>
          <a:p>
            <a:pPr algn="l" marL="0" indent="0" lvl="1">
              <a:lnSpc>
                <a:spcPts val="4550"/>
              </a:lnSpc>
            </a:pPr>
            <a:r>
              <a:rPr lang="en-US" b="true" sz="3500">
                <a:solidFill>
                  <a:srgbClr val="2E2C2B"/>
                </a:solidFill>
                <a:latin typeface="Nunito Bold"/>
                <a:ea typeface="Nunito Bold"/>
                <a:cs typeface="Nunito Bold"/>
                <a:sym typeface="Nunito Bold"/>
              </a:rPr>
              <a:t>variability in images</a:t>
            </a:r>
            <a:r>
              <a:rPr lang="en-US" sz="3500">
                <a:solidFill>
                  <a:srgbClr val="2E2C2B"/>
                </a:solidFill>
                <a:latin typeface="Nunito"/>
                <a:ea typeface="Nunito"/>
                <a:cs typeface="Nunito"/>
                <a:sym typeface="Nunito"/>
              </a:rPr>
              <a:t> - angles, facial expressions, accessories, lighting</a:t>
            </a:r>
          </a:p>
        </p:txBody>
      </p:sp>
      <p:sp>
        <p:nvSpPr>
          <p:cNvPr name="TextBox 10" id="10"/>
          <p:cNvSpPr txBox="true"/>
          <p:nvPr/>
        </p:nvSpPr>
        <p:spPr>
          <a:xfrm rot="0">
            <a:off x="2051479" y="6977456"/>
            <a:ext cx="13717189" cy="555625"/>
          </a:xfrm>
          <a:prstGeom prst="rect">
            <a:avLst/>
          </a:prstGeom>
        </p:spPr>
        <p:txBody>
          <a:bodyPr anchor="t" rtlCol="false" tIns="0" lIns="0" bIns="0" rIns="0">
            <a:spAutoFit/>
          </a:bodyPr>
          <a:lstStyle/>
          <a:p>
            <a:pPr algn="l" marL="0" indent="0" lvl="1">
              <a:lnSpc>
                <a:spcPts val="4550"/>
              </a:lnSpc>
            </a:pPr>
            <a:r>
              <a:rPr lang="en-US" b="true" sz="3500">
                <a:solidFill>
                  <a:srgbClr val="2E2C2B"/>
                </a:solidFill>
                <a:latin typeface="Nunito Bold"/>
                <a:ea typeface="Nunito Bold"/>
                <a:cs typeface="Nunito Bold"/>
                <a:sym typeface="Nunito Bold"/>
              </a:rPr>
              <a:t>Dataset format </a:t>
            </a:r>
            <a:r>
              <a:rPr lang="en-US" sz="3500">
                <a:solidFill>
                  <a:srgbClr val="2E2C2B"/>
                </a:solidFill>
                <a:latin typeface="Nunito"/>
                <a:ea typeface="Nunito"/>
                <a:cs typeface="Nunito"/>
                <a:sym typeface="Nunito"/>
              </a:rPr>
              <a:t>- grayscale with simple background.</a:t>
            </a:r>
          </a:p>
        </p:txBody>
      </p:sp>
      <p:sp>
        <p:nvSpPr>
          <p:cNvPr name="Freeform 11" id="11"/>
          <p:cNvSpPr/>
          <p:nvPr/>
        </p:nvSpPr>
        <p:spPr>
          <a:xfrm flipH="false" flipV="false" rot="0">
            <a:off x="1028700" y="8029082"/>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2" id="12"/>
          <p:cNvSpPr txBox="true"/>
          <p:nvPr/>
        </p:nvSpPr>
        <p:spPr>
          <a:xfrm rot="0">
            <a:off x="2051479" y="7792249"/>
            <a:ext cx="13717189" cy="1127125"/>
          </a:xfrm>
          <a:prstGeom prst="rect">
            <a:avLst/>
          </a:prstGeom>
        </p:spPr>
        <p:txBody>
          <a:bodyPr anchor="t" rtlCol="false" tIns="0" lIns="0" bIns="0" rIns="0">
            <a:spAutoFit/>
          </a:bodyPr>
          <a:lstStyle/>
          <a:p>
            <a:pPr algn="l" marL="0" indent="0" lvl="1">
              <a:lnSpc>
                <a:spcPts val="4550"/>
              </a:lnSpc>
            </a:pPr>
            <a:r>
              <a:rPr lang="en-US" sz="3500">
                <a:solidFill>
                  <a:srgbClr val="2E2C2B"/>
                </a:solidFill>
                <a:latin typeface="Nunito"/>
                <a:ea typeface="Nunito"/>
                <a:cs typeface="Nunito"/>
                <a:sym typeface="Nunito"/>
              </a:rPr>
              <a:t>Due to limited images of persons and variations it gives a semi realistic setting of an actual application.</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EAD5"/>
        </a:solidFill>
      </p:bgPr>
    </p:bg>
    <p:spTree>
      <p:nvGrpSpPr>
        <p:cNvPr id="1" name=""/>
        <p:cNvGrpSpPr/>
        <p:nvPr/>
      </p:nvGrpSpPr>
      <p:grpSpPr>
        <a:xfrm>
          <a:off x="0" y="0"/>
          <a:ext cx="0" cy="0"/>
          <a:chOff x="0" y="0"/>
          <a:chExt cx="0" cy="0"/>
        </a:xfrm>
      </p:grpSpPr>
      <p:sp>
        <p:nvSpPr>
          <p:cNvPr name="Freeform 2" id="2"/>
          <p:cNvSpPr/>
          <p:nvPr/>
        </p:nvSpPr>
        <p:spPr>
          <a:xfrm flipH="false" flipV="false" rot="0">
            <a:off x="565251" y="7855134"/>
            <a:ext cx="1777293" cy="1744978"/>
          </a:xfrm>
          <a:custGeom>
            <a:avLst/>
            <a:gdLst/>
            <a:ahLst/>
            <a:cxnLst/>
            <a:rect r="r" b="b" t="t" l="l"/>
            <a:pathLst>
              <a:path h="1744978" w="1777293">
                <a:moveTo>
                  <a:pt x="0" y="0"/>
                </a:moveTo>
                <a:lnTo>
                  <a:pt x="1777293" y="0"/>
                </a:lnTo>
                <a:lnTo>
                  <a:pt x="1777293" y="1744979"/>
                </a:lnTo>
                <a:lnTo>
                  <a:pt x="0" y="17449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2700000">
            <a:off x="3425186" y="8704166"/>
            <a:ext cx="2846786" cy="3710266"/>
          </a:xfrm>
          <a:custGeom>
            <a:avLst/>
            <a:gdLst/>
            <a:ahLst/>
            <a:cxnLst/>
            <a:rect r="r" b="b" t="t" l="l"/>
            <a:pathLst>
              <a:path h="3710266" w="2846786">
                <a:moveTo>
                  <a:pt x="0" y="0"/>
                </a:moveTo>
                <a:lnTo>
                  <a:pt x="2846786" y="0"/>
                </a:lnTo>
                <a:lnTo>
                  <a:pt x="2846786" y="3710266"/>
                </a:lnTo>
                <a:lnTo>
                  <a:pt x="0" y="3710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53898" y="-255512"/>
            <a:ext cx="1076413" cy="1073722"/>
          </a:xfrm>
          <a:custGeom>
            <a:avLst/>
            <a:gdLst/>
            <a:ahLst/>
            <a:cxnLst/>
            <a:rect r="r" b="b" t="t" l="l"/>
            <a:pathLst>
              <a:path h="1073722" w="1076413">
                <a:moveTo>
                  <a:pt x="0" y="0"/>
                </a:moveTo>
                <a:lnTo>
                  <a:pt x="1076413" y="0"/>
                </a:lnTo>
                <a:lnTo>
                  <a:pt x="1076413" y="1073723"/>
                </a:lnTo>
                <a:lnTo>
                  <a:pt x="0" y="10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565251" y="1846119"/>
            <a:ext cx="8265125" cy="767715"/>
          </a:xfrm>
          <a:prstGeom prst="rect">
            <a:avLst/>
          </a:prstGeom>
        </p:spPr>
        <p:txBody>
          <a:bodyPr anchor="t" rtlCol="false" tIns="0" lIns="0" bIns="0" rIns="0">
            <a:spAutoFit/>
          </a:bodyPr>
          <a:lstStyle/>
          <a:p>
            <a:pPr algn="l" marL="0" indent="0" lvl="0">
              <a:lnSpc>
                <a:spcPts val="6240"/>
              </a:lnSpc>
            </a:pPr>
          </a:p>
        </p:txBody>
      </p:sp>
      <p:sp>
        <p:nvSpPr>
          <p:cNvPr name="TextBox 6" id="6"/>
          <p:cNvSpPr txBox="true"/>
          <p:nvPr/>
        </p:nvSpPr>
        <p:spPr>
          <a:xfrm rot="0">
            <a:off x="878875" y="1437958"/>
            <a:ext cx="15260335" cy="654050"/>
          </a:xfrm>
          <a:prstGeom prst="rect">
            <a:avLst/>
          </a:prstGeom>
        </p:spPr>
        <p:txBody>
          <a:bodyPr anchor="t" rtlCol="false" tIns="0" lIns="0" bIns="0" rIns="0">
            <a:spAutoFit/>
          </a:bodyPr>
          <a:lstStyle/>
          <a:p>
            <a:pPr algn="l" marL="0" indent="0" lvl="0">
              <a:lnSpc>
                <a:spcPts val="5200"/>
              </a:lnSpc>
            </a:pPr>
            <a:r>
              <a:rPr lang="en-US" sz="4000">
                <a:solidFill>
                  <a:srgbClr val="2E2C2B"/>
                </a:solidFill>
                <a:latin typeface="Boulder"/>
                <a:ea typeface="Boulder"/>
                <a:cs typeface="Boulder"/>
                <a:sym typeface="Boulder"/>
              </a:rPr>
              <a:t>PRINCIPLE COMPONENT ANALYSIS - WHAT? AND WHY?</a:t>
            </a:r>
          </a:p>
        </p:txBody>
      </p:sp>
      <p:sp>
        <p:nvSpPr>
          <p:cNvPr name="Freeform 7" id="7"/>
          <p:cNvSpPr/>
          <p:nvPr/>
        </p:nvSpPr>
        <p:spPr>
          <a:xfrm flipH="false" flipV="false" rot="-2700000">
            <a:off x="16374114" y="-1261368"/>
            <a:ext cx="2846786" cy="3710266"/>
          </a:xfrm>
          <a:custGeom>
            <a:avLst/>
            <a:gdLst/>
            <a:ahLst/>
            <a:cxnLst/>
            <a:rect r="r" b="b" t="t" l="l"/>
            <a:pathLst>
              <a:path h="3710266" w="2846786">
                <a:moveTo>
                  <a:pt x="0" y="0"/>
                </a:moveTo>
                <a:lnTo>
                  <a:pt x="2846786" y="0"/>
                </a:lnTo>
                <a:lnTo>
                  <a:pt x="2846786" y="3710267"/>
                </a:lnTo>
                <a:lnTo>
                  <a:pt x="0" y="3710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4708070" y="8814321"/>
            <a:ext cx="1777293" cy="1744978"/>
          </a:xfrm>
          <a:custGeom>
            <a:avLst/>
            <a:gdLst/>
            <a:ahLst/>
            <a:cxnLst/>
            <a:rect r="r" b="b" t="t" l="l"/>
            <a:pathLst>
              <a:path h="1744978" w="1777293">
                <a:moveTo>
                  <a:pt x="0" y="0"/>
                </a:moveTo>
                <a:lnTo>
                  <a:pt x="1777293" y="0"/>
                </a:lnTo>
                <a:lnTo>
                  <a:pt x="1777293" y="1744978"/>
                </a:lnTo>
                <a:lnTo>
                  <a:pt x="0" y="174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7259300" y="6181355"/>
            <a:ext cx="1076413" cy="1073722"/>
          </a:xfrm>
          <a:custGeom>
            <a:avLst/>
            <a:gdLst/>
            <a:ahLst/>
            <a:cxnLst/>
            <a:rect r="r" b="b" t="t" l="l"/>
            <a:pathLst>
              <a:path h="1073722" w="1076413">
                <a:moveTo>
                  <a:pt x="0" y="0"/>
                </a:moveTo>
                <a:lnTo>
                  <a:pt x="1076413" y="0"/>
                </a:lnTo>
                <a:lnTo>
                  <a:pt x="1076413" y="1073722"/>
                </a:lnTo>
                <a:lnTo>
                  <a:pt x="0" y="1073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0" id="10"/>
          <p:cNvSpPr txBox="true"/>
          <p:nvPr/>
        </p:nvSpPr>
        <p:spPr>
          <a:xfrm rot="0">
            <a:off x="878875" y="2432859"/>
            <a:ext cx="15606488" cy="1698625"/>
          </a:xfrm>
          <a:prstGeom prst="rect">
            <a:avLst/>
          </a:prstGeom>
        </p:spPr>
        <p:txBody>
          <a:bodyPr anchor="t" rtlCol="false" tIns="0" lIns="0" bIns="0" rIns="0">
            <a:spAutoFit/>
          </a:bodyPr>
          <a:lstStyle/>
          <a:p>
            <a:pPr algn="l" marL="0" indent="0" lvl="0">
              <a:lnSpc>
                <a:spcPts val="4550"/>
              </a:lnSpc>
            </a:pPr>
            <a:r>
              <a:rPr lang="en-US" b="true" sz="3500">
                <a:solidFill>
                  <a:srgbClr val="2E2C2B"/>
                </a:solidFill>
                <a:latin typeface="Garet Bold"/>
                <a:ea typeface="Garet Bold"/>
                <a:cs typeface="Garet Bold"/>
                <a:sym typeface="Garet Bold"/>
              </a:rPr>
              <a:t>What is PCA? -</a:t>
            </a:r>
            <a:r>
              <a:rPr lang="en-US" sz="3500">
                <a:solidFill>
                  <a:srgbClr val="2E2C2B"/>
                </a:solidFill>
                <a:latin typeface="Garet"/>
                <a:ea typeface="Garet"/>
                <a:cs typeface="Garet"/>
                <a:sym typeface="Garet"/>
              </a:rPr>
              <a:t> PCA is a statistical method that reduces the number of variables in a dataset by finding new, uncorrelated variables (principal components).</a:t>
            </a:r>
          </a:p>
        </p:txBody>
      </p:sp>
      <p:sp>
        <p:nvSpPr>
          <p:cNvPr name="TextBox 11" id="11"/>
          <p:cNvSpPr txBox="true"/>
          <p:nvPr/>
        </p:nvSpPr>
        <p:spPr>
          <a:xfrm rot="0">
            <a:off x="878875" y="4413452"/>
            <a:ext cx="15606488" cy="2841625"/>
          </a:xfrm>
          <a:prstGeom prst="rect">
            <a:avLst/>
          </a:prstGeom>
        </p:spPr>
        <p:txBody>
          <a:bodyPr anchor="t" rtlCol="false" tIns="0" lIns="0" bIns="0" rIns="0">
            <a:spAutoFit/>
          </a:bodyPr>
          <a:lstStyle/>
          <a:p>
            <a:pPr algn="l" marL="0" indent="0" lvl="0">
              <a:lnSpc>
                <a:spcPts val="4550"/>
              </a:lnSpc>
            </a:pPr>
            <a:r>
              <a:rPr lang="en-US" b="true" sz="3500">
                <a:solidFill>
                  <a:srgbClr val="2E2C2B"/>
                </a:solidFill>
                <a:latin typeface="Garet Bold"/>
                <a:ea typeface="Garet Bold"/>
                <a:cs typeface="Garet Bold"/>
                <a:sym typeface="Garet Bold"/>
              </a:rPr>
              <a:t>Why PCA in face recognition? -</a:t>
            </a:r>
            <a:r>
              <a:rPr lang="en-US" sz="3500">
                <a:solidFill>
                  <a:srgbClr val="2E2C2B"/>
                </a:solidFill>
                <a:latin typeface="Garet"/>
                <a:ea typeface="Garet"/>
                <a:cs typeface="Garet"/>
                <a:sym typeface="Garet"/>
              </a:rPr>
              <a:t> Face images are large in terms of pixels, making them high-dimensional data that requires simplification.PCA identifies the most essential components (eigenfaces) that represent unique features, like edges and contours, in faces reducing overall noise.</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7AB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51541"/>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8700" y="4190022"/>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028700" y="6109552"/>
            <a:ext cx="550742" cy="682034"/>
          </a:xfrm>
          <a:custGeom>
            <a:avLst/>
            <a:gdLst/>
            <a:ahLst/>
            <a:cxnLst/>
            <a:rect r="r" b="b" t="t" l="l"/>
            <a:pathLst>
              <a:path h="682034" w="550742">
                <a:moveTo>
                  <a:pt x="0" y="0"/>
                </a:moveTo>
                <a:lnTo>
                  <a:pt x="550742" y="0"/>
                </a:lnTo>
                <a:lnTo>
                  <a:pt x="550742" y="682034"/>
                </a:lnTo>
                <a:lnTo>
                  <a:pt x="0" y="682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1906169">
            <a:off x="13587646" y="-4831625"/>
            <a:ext cx="5633900" cy="6810209"/>
          </a:xfrm>
          <a:custGeom>
            <a:avLst/>
            <a:gdLst/>
            <a:ahLst/>
            <a:cxnLst/>
            <a:rect r="r" b="b" t="t" l="l"/>
            <a:pathLst>
              <a:path h="6810209" w="5633900">
                <a:moveTo>
                  <a:pt x="0" y="0"/>
                </a:moveTo>
                <a:lnTo>
                  <a:pt x="5633901" y="0"/>
                </a:lnTo>
                <a:lnTo>
                  <a:pt x="5633901" y="6810209"/>
                </a:lnTo>
                <a:lnTo>
                  <a:pt x="0" y="6810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0800000">
            <a:off x="15768668" y="8029082"/>
            <a:ext cx="1820044" cy="1467411"/>
          </a:xfrm>
          <a:custGeom>
            <a:avLst/>
            <a:gdLst/>
            <a:ahLst/>
            <a:cxnLst/>
            <a:rect r="r" b="b" t="t" l="l"/>
            <a:pathLst>
              <a:path h="1467411" w="1820044">
                <a:moveTo>
                  <a:pt x="0" y="0"/>
                </a:moveTo>
                <a:lnTo>
                  <a:pt x="1820044" y="0"/>
                </a:lnTo>
                <a:lnTo>
                  <a:pt x="1820044" y="1467411"/>
                </a:lnTo>
                <a:lnTo>
                  <a:pt x="0" y="1467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7" id="7"/>
          <p:cNvSpPr txBox="true"/>
          <p:nvPr/>
        </p:nvSpPr>
        <p:spPr>
          <a:xfrm rot="0">
            <a:off x="1028700" y="1372830"/>
            <a:ext cx="12721912" cy="838200"/>
          </a:xfrm>
          <a:prstGeom prst="rect">
            <a:avLst/>
          </a:prstGeom>
        </p:spPr>
        <p:txBody>
          <a:bodyPr anchor="t" rtlCol="false" tIns="0" lIns="0" bIns="0" rIns="0">
            <a:spAutoFit/>
          </a:bodyPr>
          <a:lstStyle/>
          <a:p>
            <a:pPr algn="l" marL="0" indent="0" lvl="0">
              <a:lnSpc>
                <a:spcPts val="6600"/>
              </a:lnSpc>
              <a:spcBef>
                <a:spcPct val="0"/>
              </a:spcBef>
            </a:pPr>
            <a:r>
              <a:rPr lang="en-US" sz="5500">
                <a:solidFill>
                  <a:srgbClr val="2E2C2B"/>
                </a:solidFill>
                <a:latin typeface="Boulder"/>
                <a:ea typeface="Boulder"/>
                <a:cs typeface="Boulder"/>
                <a:sym typeface="Boulder"/>
              </a:rPr>
              <a:t>APPLYING PCA TO THE DATASET</a:t>
            </a:r>
          </a:p>
        </p:txBody>
      </p:sp>
      <p:sp>
        <p:nvSpPr>
          <p:cNvPr name="TextBox 8" id="8"/>
          <p:cNvSpPr txBox="true"/>
          <p:nvPr/>
        </p:nvSpPr>
        <p:spPr>
          <a:xfrm rot="0">
            <a:off x="2051479" y="2714708"/>
            <a:ext cx="15537234" cy="1127125"/>
          </a:xfrm>
          <a:prstGeom prst="rect">
            <a:avLst/>
          </a:prstGeom>
        </p:spPr>
        <p:txBody>
          <a:bodyPr anchor="t" rtlCol="false" tIns="0" lIns="0" bIns="0" rIns="0">
            <a:spAutoFit/>
          </a:bodyPr>
          <a:lstStyle/>
          <a:p>
            <a:pPr algn="l">
              <a:lnSpc>
                <a:spcPts val="4550"/>
              </a:lnSpc>
            </a:pPr>
            <a:r>
              <a:rPr lang="en-US" sz="3500">
                <a:solidFill>
                  <a:srgbClr val="2E2C2B"/>
                </a:solidFill>
                <a:latin typeface="Nunito"/>
                <a:ea typeface="Nunito"/>
                <a:cs typeface="Nunito"/>
                <a:sym typeface="Nunito"/>
              </a:rPr>
              <a:t>we split the available dataset of 400 images to 70%(280) for training  and</a:t>
            </a:r>
          </a:p>
          <a:p>
            <a:pPr algn="l" marL="0" indent="0" lvl="1">
              <a:lnSpc>
                <a:spcPts val="4550"/>
              </a:lnSpc>
            </a:pPr>
            <a:r>
              <a:rPr lang="en-US" sz="3500">
                <a:solidFill>
                  <a:srgbClr val="2E2C2B"/>
                </a:solidFill>
                <a:latin typeface="Nunito"/>
                <a:ea typeface="Nunito"/>
                <a:cs typeface="Nunito"/>
                <a:sym typeface="Nunito"/>
              </a:rPr>
              <a:t>30%(120) for testing.</a:t>
            </a:r>
          </a:p>
        </p:txBody>
      </p:sp>
      <p:sp>
        <p:nvSpPr>
          <p:cNvPr name="TextBox 9" id="9"/>
          <p:cNvSpPr txBox="true"/>
          <p:nvPr/>
        </p:nvSpPr>
        <p:spPr>
          <a:xfrm rot="0">
            <a:off x="2051479" y="3953189"/>
            <a:ext cx="14122520" cy="1698625"/>
          </a:xfrm>
          <a:prstGeom prst="rect">
            <a:avLst/>
          </a:prstGeom>
        </p:spPr>
        <p:txBody>
          <a:bodyPr anchor="t" rtlCol="false" tIns="0" lIns="0" bIns="0" rIns="0">
            <a:spAutoFit/>
          </a:bodyPr>
          <a:lstStyle/>
          <a:p>
            <a:pPr algn="l" marL="0" indent="0" lvl="1">
              <a:lnSpc>
                <a:spcPts val="4550"/>
              </a:lnSpc>
            </a:pPr>
            <a:r>
              <a:rPr lang="en-US" sz="3500">
                <a:solidFill>
                  <a:srgbClr val="2E2C2B"/>
                </a:solidFill>
                <a:latin typeface="Nunito"/>
                <a:ea typeface="Nunito"/>
                <a:cs typeface="Nunito"/>
                <a:sym typeface="Nunito"/>
              </a:rPr>
              <a:t>each image is of size 92x112 pixels, Hence the no. of total features would be 280x92x112 = 2885120, so it is a computationally intensive task to process them.</a:t>
            </a:r>
          </a:p>
        </p:txBody>
      </p:sp>
      <p:sp>
        <p:nvSpPr>
          <p:cNvPr name="Freeform 10" id="10"/>
          <p:cNvSpPr/>
          <p:nvPr/>
        </p:nvSpPr>
        <p:spPr>
          <a:xfrm flipH="false" flipV="false" rot="0">
            <a:off x="1028700" y="7820824"/>
            <a:ext cx="550742" cy="682034"/>
          </a:xfrm>
          <a:custGeom>
            <a:avLst/>
            <a:gdLst/>
            <a:ahLst/>
            <a:cxnLst/>
            <a:rect r="r" b="b" t="t" l="l"/>
            <a:pathLst>
              <a:path h="682034" w="550742">
                <a:moveTo>
                  <a:pt x="0" y="0"/>
                </a:moveTo>
                <a:lnTo>
                  <a:pt x="550742" y="0"/>
                </a:lnTo>
                <a:lnTo>
                  <a:pt x="550742" y="682033"/>
                </a:lnTo>
                <a:lnTo>
                  <a:pt x="0" y="682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1" id="11"/>
          <p:cNvSpPr txBox="true"/>
          <p:nvPr/>
        </p:nvSpPr>
        <p:spPr>
          <a:xfrm rot="0">
            <a:off x="2051479" y="7869741"/>
            <a:ext cx="13717189" cy="555625"/>
          </a:xfrm>
          <a:prstGeom prst="rect">
            <a:avLst/>
          </a:prstGeom>
        </p:spPr>
        <p:txBody>
          <a:bodyPr anchor="t" rtlCol="false" tIns="0" lIns="0" bIns="0" rIns="0">
            <a:spAutoFit/>
          </a:bodyPr>
          <a:lstStyle/>
          <a:p>
            <a:pPr algn="l" marL="0" indent="0" lvl="1">
              <a:lnSpc>
                <a:spcPts val="4550"/>
              </a:lnSpc>
            </a:pPr>
            <a:r>
              <a:rPr lang="en-US" sz="3500">
                <a:solidFill>
                  <a:srgbClr val="2E2C2B"/>
                </a:solidFill>
                <a:latin typeface="Nunito"/>
                <a:ea typeface="Nunito"/>
                <a:cs typeface="Nunito"/>
                <a:sym typeface="Nunito"/>
              </a:rPr>
              <a:t>Below plots will give us an idea on how PCA works.</a:t>
            </a:r>
          </a:p>
        </p:txBody>
      </p:sp>
      <p:sp>
        <p:nvSpPr>
          <p:cNvPr name="Freeform 12" id="12"/>
          <p:cNvSpPr/>
          <p:nvPr/>
        </p:nvSpPr>
        <p:spPr>
          <a:xfrm flipH="false" flipV="false" rot="-10800000">
            <a:off x="-791344" y="-94581"/>
            <a:ext cx="1820044" cy="1467411"/>
          </a:xfrm>
          <a:custGeom>
            <a:avLst/>
            <a:gdLst/>
            <a:ahLst/>
            <a:cxnLst/>
            <a:rect r="r" b="b" t="t" l="l"/>
            <a:pathLst>
              <a:path h="1467411" w="1820044">
                <a:moveTo>
                  <a:pt x="0" y="0"/>
                </a:moveTo>
                <a:lnTo>
                  <a:pt x="1820044" y="0"/>
                </a:lnTo>
                <a:lnTo>
                  <a:pt x="1820044" y="1467411"/>
                </a:lnTo>
                <a:lnTo>
                  <a:pt x="0" y="1467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3" id="13"/>
          <p:cNvSpPr txBox="true"/>
          <p:nvPr/>
        </p:nvSpPr>
        <p:spPr>
          <a:xfrm rot="0">
            <a:off x="2051479" y="5766114"/>
            <a:ext cx="13717189" cy="1698625"/>
          </a:xfrm>
          <a:prstGeom prst="rect">
            <a:avLst/>
          </a:prstGeom>
        </p:spPr>
        <p:txBody>
          <a:bodyPr anchor="t" rtlCol="false" tIns="0" lIns="0" bIns="0" rIns="0">
            <a:spAutoFit/>
          </a:bodyPr>
          <a:lstStyle/>
          <a:p>
            <a:pPr algn="l" marL="0" indent="0" lvl="1">
              <a:lnSpc>
                <a:spcPts val="4550"/>
              </a:lnSpc>
            </a:pPr>
            <a:r>
              <a:rPr lang="en-US" sz="3500">
                <a:solidFill>
                  <a:srgbClr val="2E2C2B"/>
                </a:solidFill>
                <a:latin typeface="Nunito"/>
                <a:ea typeface="Nunito"/>
                <a:cs typeface="Nunito"/>
                <a:sym typeface="Nunito"/>
              </a:rPr>
              <a:t>so we will use PCA to reduce the dimensionality without losing the most essential features, we will use a scree plot to find the optimal no. of components to be used.</a:t>
            </a:r>
          </a:p>
        </p:txBody>
      </p:sp>
      <p:sp>
        <p:nvSpPr>
          <p:cNvPr name="Freeform 14" id="14"/>
          <p:cNvSpPr/>
          <p:nvPr/>
        </p:nvSpPr>
        <p:spPr>
          <a:xfrm flipH="false" flipV="false" rot="-10800000">
            <a:off x="-791344" y="9496493"/>
            <a:ext cx="1820044" cy="1467411"/>
          </a:xfrm>
          <a:custGeom>
            <a:avLst/>
            <a:gdLst/>
            <a:ahLst/>
            <a:cxnLst/>
            <a:rect r="r" b="b" t="t" l="l"/>
            <a:pathLst>
              <a:path h="1467411" w="1820044">
                <a:moveTo>
                  <a:pt x="0" y="0"/>
                </a:moveTo>
                <a:lnTo>
                  <a:pt x="1820044" y="0"/>
                </a:lnTo>
                <a:lnTo>
                  <a:pt x="1820044" y="1467410"/>
                </a:lnTo>
                <a:lnTo>
                  <a:pt x="0" y="1467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transition spd="fast">
    <p:cover dir="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BD1EF"/>
        </a:solidFill>
      </p:bgPr>
    </p:bg>
    <p:spTree>
      <p:nvGrpSpPr>
        <p:cNvPr id="1" name=""/>
        <p:cNvGrpSpPr/>
        <p:nvPr/>
      </p:nvGrpSpPr>
      <p:grpSpPr>
        <a:xfrm>
          <a:off x="0" y="0"/>
          <a:ext cx="0" cy="0"/>
          <a:chOff x="0" y="0"/>
          <a:chExt cx="0" cy="0"/>
        </a:xfrm>
      </p:grpSpPr>
      <p:grpSp>
        <p:nvGrpSpPr>
          <p:cNvPr name="Group 2" id="2"/>
          <p:cNvGrpSpPr/>
          <p:nvPr/>
        </p:nvGrpSpPr>
        <p:grpSpPr>
          <a:xfrm rot="0">
            <a:off x="8952335"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8EAD5"/>
            </a:solidFill>
          </p:spPr>
        </p:sp>
        <p:sp>
          <p:nvSpPr>
            <p:cNvPr name="TextBox 4" id="4"/>
            <p:cNvSpPr txBox="true"/>
            <p:nvPr/>
          </p:nvSpPr>
          <p:spPr>
            <a:xfrm>
              <a:off x="0" y="-19050"/>
              <a:ext cx="2408296" cy="2728383"/>
            </a:xfrm>
            <a:prstGeom prst="rect">
              <a:avLst/>
            </a:prstGeom>
          </p:spPr>
          <p:txBody>
            <a:bodyPr anchor="ctr" rtlCol="false" tIns="50800" lIns="50800" bIns="50800" rIns="50800"/>
            <a:lstStyle/>
            <a:p>
              <a:pPr algn="ctr">
                <a:lnSpc>
                  <a:spcPts val="2600"/>
                </a:lnSpc>
              </a:pPr>
            </a:p>
          </p:txBody>
        </p:sp>
      </p:grpSp>
      <p:sp>
        <p:nvSpPr>
          <p:cNvPr name="Freeform 5" id="5"/>
          <p:cNvSpPr/>
          <p:nvPr/>
        </p:nvSpPr>
        <p:spPr>
          <a:xfrm flipH="true" flipV="false" rot="-5400000">
            <a:off x="13460636" y="5459636"/>
            <a:ext cx="510728" cy="9144000"/>
          </a:xfrm>
          <a:custGeom>
            <a:avLst/>
            <a:gdLst/>
            <a:ahLst/>
            <a:cxnLst/>
            <a:rect r="r" b="b" t="t" l="l"/>
            <a:pathLst>
              <a:path h="9144000" w="510728">
                <a:moveTo>
                  <a:pt x="510728" y="0"/>
                </a:moveTo>
                <a:lnTo>
                  <a:pt x="0" y="0"/>
                </a:lnTo>
                <a:lnTo>
                  <a:pt x="0" y="9144000"/>
                </a:lnTo>
                <a:lnTo>
                  <a:pt x="510728" y="9144000"/>
                </a:lnTo>
                <a:lnTo>
                  <a:pt x="510728" y="0"/>
                </a:lnTo>
                <a:close/>
              </a:path>
            </a:pathLst>
          </a:custGeom>
          <a:blipFill>
            <a:blip r:embed="rId2">
              <a:extLst>
                <a:ext uri="{96DAC541-7B7A-43D3-8B79-37D633B846F1}">
                  <asvg:svgBlip xmlns:asvg="http://schemas.microsoft.com/office/drawing/2016/SVG/main" r:embed="rId3"/>
                </a:ext>
              </a:extLst>
            </a:blip>
            <a:stretch>
              <a:fillRect l="-14837" t="0" r="-375280" b="0"/>
            </a:stretch>
          </a:blipFill>
          <a:ln cap="sq">
            <a:noFill/>
            <a:prstDash val="solid"/>
            <a:miter/>
          </a:ln>
        </p:spPr>
      </p:sp>
      <p:sp>
        <p:nvSpPr>
          <p:cNvPr name="Freeform 6" id="6"/>
          <p:cNvSpPr/>
          <p:nvPr/>
        </p:nvSpPr>
        <p:spPr>
          <a:xfrm flipH="true" flipV="false" rot="0">
            <a:off x="-614490" y="8054795"/>
            <a:ext cx="2242453" cy="2502040"/>
          </a:xfrm>
          <a:custGeom>
            <a:avLst/>
            <a:gdLst/>
            <a:ahLst/>
            <a:cxnLst/>
            <a:rect r="r" b="b" t="t" l="l"/>
            <a:pathLst>
              <a:path h="2502040" w="2242453">
                <a:moveTo>
                  <a:pt x="2242453" y="0"/>
                </a:moveTo>
                <a:lnTo>
                  <a:pt x="0" y="0"/>
                </a:lnTo>
                <a:lnTo>
                  <a:pt x="0" y="2502040"/>
                </a:lnTo>
                <a:lnTo>
                  <a:pt x="2242453" y="2502040"/>
                </a:lnTo>
                <a:lnTo>
                  <a:pt x="224245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true" flipV="false" rot="0">
            <a:off x="16720530" y="-688368"/>
            <a:ext cx="2242453" cy="2502040"/>
          </a:xfrm>
          <a:custGeom>
            <a:avLst/>
            <a:gdLst/>
            <a:ahLst/>
            <a:cxnLst/>
            <a:rect r="r" b="b" t="t" l="l"/>
            <a:pathLst>
              <a:path h="2502040" w="2242453">
                <a:moveTo>
                  <a:pt x="2242453" y="0"/>
                </a:moveTo>
                <a:lnTo>
                  <a:pt x="0" y="0"/>
                </a:lnTo>
                <a:lnTo>
                  <a:pt x="0" y="2502040"/>
                </a:lnTo>
                <a:lnTo>
                  <a:pt x="2242453" y="2502040"/>
                </a:lnTo>
                <a:lnTo>
                  <a:pt x="224245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true" flipV="false" rot="-5400000">
            <a:off x="4124971" y="-4316636"/>
            <a:ext cx="510728" cy="9144000"/>
          </a:xfrm>
          <a:custGeom>
            <a:avLst/>
            <a:gdLst/>
            <a:ahLst/>
            <a:cxnLst/>
            <a:rect r="r" b="b" t="t" l="l"/>
            <a:pathLst>
              <a:path h="9144000" w="510728">
                <a:moveTo>
                  <a:pt x="510728" y="0"/>
                </a:moveTo>
                <a:lnTo>
                  <a:pt x="0" y="0"/>
                </a:lnTo>
                <a:lnTo>
                  <a:pt x="0" y="9144000"/>
                </a:lnTo>
                <a:lnTo>
                  <a:pt x="510728" y="9144000"/>
                </a:lnTo>
                <a:lnTo>
                  <a:pt x="510728" y="0"/>
                </a:lnTo>
                <a:close/>
              </a:path>
            </a:pathLst>
          </a:custGeom>
          <a:blipFill>
            <a:blip r:embed="rId6">
              <a:extLst>
                <a:ext uri="{96DAC541-7B7A-43D3-8B79-37D633B846F1}">
                  <asvg:svgBlip xmlns:asvg="http://schemas.microsoft.com/office/drawing/2016/SVG/main" r:embed="rId7"/>
                </a:ext>
              </a:extLst>
            </a:blip>
            <a:stretch>
              <a:fillRect l="-14837" t="0" r="-375280" b="0"/>
            </a:stretch>
          </a:blipFill>
          <a:ln cap="sq">
            <a:noFill/>
            <a:prstDash val="solid"/>
            <a:miter/>
          </a:ln>
        </p:spPr>
      </p:sp>
      <p:sp>
        <p:nvSpPr>
          <p:cNvPr name="Freeform 9" id="9"/>
          <p:cNvSpPr/>
          <p:nvPr/>
        </p:nvSpPr>
        <p:spPr>
          <a:xfrm flipH="false" flipV="false" rot="0">
            <a:off x="738506" y="1028700"/>
            <a:ext cx="7283657" cy="5640166"/>
          </a:xfrm>
          <a:custGeom>
            <a:avLst/>
            <a:gdLst/>
            <a:ahLst/>
            <a:cxnLst/>
            <a:rect r="r" b="b" t="t" l="l"/>
            <a:pathLst>
              <a:path h="5640166" w="7283657">
                <a:moveTo>
                  <a:pt x="0" y="0"/>
                </a:moveTo>
                <a:lnTo>
                  <a:pt x="7283658" y="0"/>
                </a:lnTo>
                <a:lnTo>
                  <a:pt x="7283658" y="5640166"/>
                </a:lnTo>
                <a:lnTo>
                  <a:pt x="0" y="5640166"/>
                </a:lnTo>
                <a:lnTo>
                  <a:pt x="0" y="0"/>
                </a:lnTo>
                <a:close/>
              </a:path>
            </a:pathLst>
          </a:custGeom>
          <a:blipFill>
            <a:blip r:embed="rId8"/>
            <a:stretch>
              <a:fillRect l="0" t="0" r="0" b="0"/>
            </a:stretch>
          </a:blipFill>
        </p:spPr>
      </p:sp>
      <p:sp>
        <p:nvSpPr>
          <p:cNvPr name="Freeform 10" id="10"/>
          <p:cNvSpPr/>
          <p:nvPr/>
        </p:nvSpPr>
        <p:spPr>
          <a:xfrm flipH="false" flipV="false" rot="0">
            <a:off x="9510096" y="1028700"/>
            <a:ext cx="7210433" cy="5847750"/>
          </a:xfrm>
          <a:custGeom>
            <a:avLst/>
            <a:gdLst/>
            <a:ahLst/>
            <a:cxnLst/>
            <a:rect r="r" b="b" t="t" l="l"/>
            <a:pathLst>
              <a:path h="5847750" w="7210433">
                <a:moveTo>
                  <a:pt x="0" y="0"/>
                </a:moveTo>
                <a:lnTo>
                  <a:pt x="7210434" y="0"/>
                </a:lnTo>
                <a:lnTo>
                  <a:pt x="7210434" y="5847750"/>
                </a:lnTo>
                <a:lnTo>
                  <a:pt x="0" y="5847750"/>
                </a:lnTo>
                <a:lnTo>
                  <a:pt x="0" y="0"/>
                </a:lnTo>
                <a:close/>
              </a:path>
            </a:pathLst>
          </a:custGeom>
          <a:blipFill>
            <a:blip r:embed="rId9"/>
            <a:stretch>
              <a:fillRect l="-1052" t="0" r="-1548" b="-1074"/>
            </a:stretch>
          </a:blipFill>
        </p:spPr>
      </p:sp>
      <p:sp>
        <p:nvSpPr>
          <p:cNvPr name="TextBox 11" id="11"/>
          <p:cNvSpPr txBox="true"/>
          <p:nvPr/>
        </p:nvSpPr>
        <p:spPr>
          <a:xfrm rot="0">
            <a:off x="9792661" y="7261147"/>
            <a:ext cx="6927869" cy="2082804"/>
          </a:xfrm>
          <a:prstGeom prst="rect">
            <a:avLst/>
          </a:prstGeom>
        </p:spPr>
        <p:txBody>
          <a:bodyPr anchor="t" rtlCol="false" tIns="0" lIns="0" bIns="0" rIns="0">
            <a:spAutoFit/>
          </a:bodyPr>
          <a:lstStyle/>
          <a:p>
            <a:pPr algn="ctr" marL="0" indent="0" lvl="0">
              <a:lnSpc>
                <a:spcPts val="3324"/>
              </a:lnSpc>
              <a:spcBef>
                <a:spcPct val="0"/>
              </a:spcBef>
            </a:pPr>
            <a:r>
              <a:rPr lang="en-US" b="true" sz="2374">
                <a:solidFill>
                  <a:srgbClr val="000000"/>
                </a:solidFill>
                <a:latin typeface="Canva Sans Bold"/>
                <a:ea typeface="Canva Sans Bold"/>
                <a:cs typeface="Canva Sans Bold"/>
                <a:sym typeface="Canva Sans Bold"/>
              </a:rPr>
              <a:t>Explained variance</a:t>
            </a:r>
            <a:r>
              <a:rPr lang="en-US" sz="2374">
                <a:solidFill>
                  <a:srgbClr val="000000"/>
                </a:solidFill>
                <a:latin typeface="Canva Sans"/>
                <a:ea typeface="Canva Sans"/>
                <a:cs typeface="Canva Sans"/>
                <a:sym typeface="Canva Sans"/>
              </a:rPr>
              <a:t>: Explained variance is the proportion of a dataset's total variance captured by each principal component in PCA, indicating how much information each component holds.</a:t>
            </a:r>
          </a:p>
        </p:txBody>
      </p:sp>
      <p:sp>
        <p:nvSpPr>
          <p:cNvPr name="TextBox 12" id="12"/>
          <p:cNvSpPr txBox="true"/>
          <p:nvPr/>
        </p:nvSpPr>
        <p:spPr>
          <a:xfrm rot="0">
            <a:off x="1028700" y="7110632"/>
            <a:ext cx="6927869" cy="2921004"/>
          </a:xfrm>
          <a:prstGeom prst="rect">
            <a:avLst/>
          </a:prstGeom>
        </p:spPr>
        <p:txBody>
          <a:bodyPr anchor="t" rtlCol="false" tIns="0" lIns="0" bIns="0" rIns="0">
            <a:spAutoFit/>
          </a:bodyPr>
          <a:lstStyle/>
          <a:p>
            <a:pPr algn="ctr" marL="0" indent="0" lvl="0">
              <a:lnSpc>
                <a:spcPts val="3324"/>
              </a:lnSpc>
              <a:spcBef>
                <a:spcPct val="0"/>
              </a:spcBef>
            </a:pPr>
            <a:r>
              <a:rPr lang="en-US" b="true" sz="2374">
                <a:solidFill>
                  <a:srgbClr val="000000"/>
                </a:solidFill>
                <a:latin typeface="Canva Sans Bold"/>
                <a:ea typeface="Canva Sans Bold"/>
                <a:cs typeface="Canva Sans Bold"/>
                <a:sym typeface="Canva Sans Bold"/>
              </a:rPr>
              <a:t>Scree plot</a:t>
            </a:r>
            <a:r>
              <a:rPr lang="en-US" sz="2374">
                <a:solidFill>
                  <a:srgbClr val="000000"/>
                </a:solidFill>
                <a:latin typeface="Canva Sans"/>
                <a:ea typeface="Canva Sans"/>
                <a:cs typeface="Canva Sans"/>
                <a:sym typeface="Canva Sans"/>
              </a:rPr>
              <a:t>: A scree plot is a graphical representation used to visualize the eigenvalues or explained variance of principal components, typically in factor analysis or principal component analysis (PCA), to determine the number of components to retain..</a:t>
            </a:r>
          </a:p>
        </p:txBody>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EAD5"/>
        </a:solidFill>
      </p:bgPr>
    </p:bg>
    <p:spTree>
      <p:nvGrpSpPr>
        <p:cNvPr id="1" name=""/>
        <p:cNvGrpSpPr/>
        <p:nvPr/>
      </p:nvGrpSpPr>
      <p:grpSpPr>
        <a:xfrm>
          <a:off x="0" y="0"/>
          <a:ext cx="0" cy="0"/>
          <a:chOff x="0" y="0"/>
          <a:chExt cx="0" cy="0"/>
        </a:xfrm>
      </p:grpSpPr>
      <p:sp>
        <p:nvSpPr>
          <p:cNvPr name="Freeform 2" id="2"/>
          <p:cNvSpPr/>
          <p:nvPr/>
        </p:nvSpPr>
        <p:spPr>
          <a:xfrm flipH="false" flipV="false" rot="0">
            <a:off x="565251" y="7855134"/>
            <a:ext cx="1777293" cy="1744978"/>
          </a:xfrm>
          <a:custGeom>
            <a:avLst/>
            <a:gdLst/>
            <a:ahLst/>
            <a:cxnLst/>
            <a:rect r="r" b="b" t="t" l="l"/>
            <a:pathLst>
              <a:path h="1744978" w="1777293">
                <a:moveTo>
                  <a:pt x="0" y="0"/>
                </a:moveTo>
                <a:lnTo>
                  <a:pt x="1777293" y="0"/>
                </a:lnTo>
                <a:lnTo>
                  <a:pt x="1777293" y="1744979"/>
                </a:lnTo>
                <a:lnTo>
                  <a:pt x="0" y="17449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2700000">
            <a:off x="3425186" y="8704166"/>
            <a:ext cx="2846786" cy="3710266"/>
          </a:xfrm>
          <a:custGeom>
            <a:avLst/>
            <a:gdLst/>
            <a:ahLst/>
            <a:cxnLst/>
            <a:rect r="r" b="b" t="t" l="l"/>
            <a:pathLst>
              <a:path h="3710266" w="2846786">
                <a:moveTo>
                  <a:pt x="0" y="0"/>
                </a:moveTo>
                <a:lnTo>
                  <a:pt x="2846786" y="0"/>
                </a:lnTo>
                <a:lnTo>
                  <a:pt x="2846786" y="3710266"/>
                </a:lnTo>
                <a:lnTo>
                  <a:pt x="0" y="3710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53898" y="-255512"/>
            <a:ext cx="1076413" cy="1073722"/>
          </a:xfrm>
          <a:custGeom>
            <a:avLst/>
            <a:gdLst/>
            <a:ahLst/>
            <a:cxnLst/>
            <a:rect r="r" b="b" t="t" l="l"/>
            <a:pathLst>
              <a:path h="1073722" w="1076413">
                <a:moveTo>
                  <a:pt x="0" y="0"/>
                </a:moveTo>
                <a:lnTo>
                  <a:pt x="1076413" y="0"/>
                </a:lnTo>
                <a:lnTo>
                  <a:pt x="1076413" y="1073723"/>
                </a:lnTo>
                <a:lnTo>
                  <a:pt x="0" y="1073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565251" y="1846119"/>
            <a:ext cx="8265125" cy="767715"/>
          </a:xfrm>
          <a:prstGeom prst="rect">
            <a:avLst/>
          </a:prstGeom>
        </p:spPr>
        <p:txBody>
          <a:bodyPr anchor="t" rtlCol="false" tIns="0" lIns="0" bIns="0" rIns="0">
            <a:spAutoFit/>
          </a:bodyPr>
          <a:lstStyle/>
          <a:p>
            <a:pPr algn="l" marL="0" indent="0" lvl="0">
              <a:lnSpc>
                <a:spcPts val="6240"/>
              </a:lnSpc>
            </a:pPr>
          </a:p>
        </p:txBody>
      </p:sp>
      <p:sp>
        <p:nvSpPr>
          <p:cNvPr name="TextBox 6" id="6"/>
          <p:cNvSpPr txBox="true"/>
          <p:nvPr/>
        </p:nvSpPr>
        <p:spPr>
          <a:xfrm rot="0">
            <a:off x="705798" y="1248027"/>
            <a:ext cx="15260335" cy="654050"/>
          </a:xfrm>
          <a:prstGeom prst="rect">
            <a:avLst/>
          </a:prstGeom>
        </p:spPr>
        <p:txBody>
          <a:bodyPr anchor="t" rtlCol="false" tIns="0" lIns="0" bIns="0" rIns="0">
            <a:spAutoFit/>
          </a:bodyPr>
          <a:lstStyle/>
          <a:p>
            <a:pPr algn="l" marL="0" indent="0" lvl="0">
              <a:lnSpc>
                <a:spcPts val="5200"/>
              </a:lnSpc>
            </a:pPr>
            <a:r>
              <a:rPr lang="en-US" sz="4000">
                <a:solidFill>
                  <a:srgbClr val="2E2C2B"/>
                </a:solidFill>
                <a:latin typeface="Boulder"/>
                <a:ea typeface="Boulder"/>
                <a:cs typeface="Boulder"/>
                <a:sym typeface="Boulder"/>
              </a:rPr>
              <a:t>K-NEAREST NEIGHBOURS(KNN) - WHAT? AND WHY?</a:t>
            </a:r>
          </a:p>
        </p:txBody>
      </p:sp>
      <p:sp>
        <p:nvSpPr>
          <p:cNvPr name="Freeform 7" id="7"/>
          <p:cNvSpPr/>
          <p:nvPr/>
        </p:nvSpPr>
        <p:spPr>
          <a:xfrm flipH="false" flipV="false" rot="-2700000">
            <a:off x="16374114" y="-1261368"/>
            <a:ext cx="2846786" cy="3710266"/>
          </a:xfrm>
          <a:custGeom>
            <a:avLst/>
            <a:gdLst/>
            <a:ahLst/>
            <a:cxnLst/>
            <a:rect r="r" b="b" t="t" l="l"/>
            <a:pathLst>
              <a:path h="3710266" w="2846786">
                <a:moveTo>
                  <a:pt x="0" y="0"/>
                </a:moveTo>
                <a:lnTo>
                  <a:pt x="2846786" y="0"/>
                </a:lnTo>
                <a:lnTo>
                  <a:pt x="2846786" y="3710267"/>
                </a:lnTo>
                <a:lnTo>
                  <a:pt x="0" y="3710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4708070" y="8814321"/>
            <a:ext cx="1777293" cy="1744978"/>
          </a:xfrm>
          <a:custGeom>
            <a:avLst/>
            <a:gdLst/>
            <a:ahLst/>
            <a:cxnLst/>
            <a:rect r="r" b="b" t="t" l="l"/>
            <a:pathLst>
              <a:path h="1744978" w="1777293">
                <a:moveTo>
                  <a:pt x="0" y="0"/>
                </a:moveTo>
                <a:lnTo>
                  <a:pt x="1777293" y="0"/>
                </a:lnTo>
                <a:lnTo>
                  <a:pt x="1777293" y="1744978"/>
                </a:lnTo>
                <a:lnTo>
                  <a:pt x="0" y="174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7259300" y="6181355"/>
            <a:ext cx="1076413" cy="1073722"/>
          </a:xfrm>
          <a:custGeom>
            <a:avLst/>
            <a:gdLst/>
            <a:ahLst/>
            <a:cxnLst/>
            <a:rect r="r" b="b" t="t" l="l"/>
            <a:pathLst>
              <a:path h="1073722" w="1076413">
                <a:moveTo>
                  <a:pt x="0" y="0"/>
                </a:moveTo>
                <a:lnTo>
                  <a:pt x="1076413" y="0"/>
                </a:lnTo>
                <a:lnTo>
                  <a:pt x="1076413" y="1073722"/>
                </a:lnTo>
                <a:lnTo>
                  <a:pt x="0" y="1073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0" id="10"/>
          <p:cNvSpPr txBox="true"/>
          <p:nvPr/>
        </p:nvSpPr>
        <p:spPr>
          <a:xfrm rot="0">
            <a:off x="705798" y="2425952"/>
            <a:ext cx="15606488" cy="2270125"/>
          </a:xfrm>
          <a:prstGeom prst="rect">
            <a:avLst/>
          </a:prstGeom>
        </p:spPr>
        <p:txBody>
          <a:bodyPr anchor="t" rtlCol="false" tIns="0" lIns="0" bIns="0" rIns="0">
            <a:spAutoFit/>
          </a:bodyPr>
          <a:lstStyle/>
          <a:p>
            <a:pPr algn="l">
              <a:lnSpc>
                <a:spcPts val="4550"/>
              </a:lnSpc>
            </a:pPr>
            <a:r>
              <a:rPr lang="en-US" sz="3500" b="true">
                <a:solidFill>
                  <a:srgbClr val="2E2C2B"/>
                </a:solidFill>
                <a:latin typeface="Garet Bold"/>
                <a:ea typeface="Garet Bold"/>
                <a:cs typeface="Garet Bold"/>
                <a:sym typeface="Garet Bold"/>
              </a:rPr>
              <a:t>What is KNN? -</a:t>
            </a:r>
            <a:r>
              <a:rPr lang="en-US" sz="3500">
                <a:solidFill>
                  <a:srgbClr val="2E2C2B"/>
                </a:solidFill>
                <a:latin typeface="Garet"/>
                <a:ea typeface="Garet"/>
                <a:cs typeface="Garet"/>
                <a:sym typeface="Garet"/>
              </a:rPr>
              <a:t> KNN (K-Nearest Neighbors) is a supervised machine learning algorithm that classifies a data point based on the majority class of its 'k' closest neighbors in the feature space.</a:t>
            </a:r>
          </a:p>
          <a:p>
            <a:pPr algn="l" marL="0" indent="0" lvl="0">
              <a:lnSpc>
                <a:spcPts val="4550"/>
              </a:lnSpc>
            </a:pPr>
          </a:p>
        </p:txBody>
      </p:sp>
      <p:sp>
        <p:nvSpPr>
          <p:cNvPr name="TextBox 11" id="11"/>
          <p:cNvSpPr txBox="true"/>
          <p:nvPr/>
        </p:nvSpPr>
        <p:spPr>
          <a:xfrm rot="0">
            <a:off x="705798" y="4460505"/>
            <a:ext cx="15606488" cy="3413125"/>
          </a:xfrm>
          <a:prstGeom prst="rect">
            <a:avLst/>
          </a:prstGeom>
        </p:spPr>
        <p:txBody>
          <a:bodyPr anchor="t" rtlCol="false" tIns="0" lIns="0" bIns="0" rIns="0">
            <a:spAutoFit/>
          </a:bodyPr>
          <a:lstStyle/>
          <a:p>
            <a:pPr algn="l" marL="0" indent="0" lvl="0">
              <a:lnSpc>
                <a:spcPts val="4550"/>
              </a:lnSpc>
            </a:pPr>
            <a:r>
              <a:rPr lang="en-US" b="true" sz="3500">
                <a:solidFill>
                  <a:srgbClr val="2E2C2B"/>
                </a:solidFill>
                <a:latin typeface="Garet Bold"/>
                <a:ea typeface="Garet Bold"/>
                <a:cs typeface="Garet Bold"/>
                <a:sym typeface="Garet Bold"/>
              </a:rPr>
              <a:t>Why KNN? How? -</a:t>
            </a:r>
            <a:r>
              <a:rPr lang="en-US" sz="3500">
                <a:solidFill>
                  <a:srgbClr val="2E2C2B"/>
                </a:solidFill>
                <a:latin typeface="Garet"/>
                <a:ea typeface="Garet"/>
                <a:cs typeface="Garet"/>
                <a:sym typeface="Garet"/>
              </a:rPr>
              <a:t> KNN is used in face recognition with eigenfaces because it is simple, effective in low-dimensional spaces, and can classify new faces without needing retraining, KNN is used in face recognition with eigenfaces to classify faces by comparing the test image's reduced feature vector to those of stored images based on proximity.</a:t>
            </a:r>
          </a:p>
        </p:txBody>
      </p:sp>
    </p:spTree>
  </p:cSld>
  <p:clrMapOvr>
    <a:masterClrMapping/>
  </p:clrMapOvr>
  <p:transition spd="slow">
    <p:cover dir="l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BD1EF"/>
        </a:solidFill>
      </p:bgPr>
    </p:bg>
    <p:spTree>
      <p:nvGrpSpPr>
        <p:cNvPr id="1" name=""/>
        <p:cNvGrpSpPr/>
        <p:nvPr/>
      </p:nvGrpSpPr>
      <p:grpSpPr>
        <a:xfrm>
          <a:off x="0" y="0"/>
          <a:ext cx="0" cy="0"/>
          <a:chOff x="0" y="0"/>
          <a:chExt cx="0" cy="0"/>
        </a:xfrm>
      </p:grpSpPr>
      <p:grpSp>
        <p:nvGrpSpPr>
          <p:cNvPr name="Group 2" id="2"/>
          <p:cNvGrpSpPr/>
          <p:nvPr/>
        </p:nvGrpSpPr>
        <p:grpSpPr>
          <a:xfrm rot="0">
            <a:off x="9144000" y="113338"/>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8EAD5"/>
            </a:solidFill>
          </p:spPr>
        </p:sp>
        <p:sp>
          <p:nvSpPr>
            <p:cNvPr name="TextBox 4" id="4"/>
            <p:cNvSpPr txBox="true"/>
            <p:nvPr/>
          </p:nvSpPr>
          <p:spPr>
            <a:xfrm>
              <a:off x="0" y="-19050"/>
              <a:ext cx="2408296" cy="2728383"/>
            </a:xfrm>
            <a:prstGeom prst="rect">
              <a:avLst/>
            </a:prstGeom>
          </p:spPr>
          <p:txBody>
            <a:bodyPr anchor="ctr" rtlCol="false" tIns="50800" lIns="50800" bIns="50800" rIns="50800"/>
            <a:lstStyle/>
            <a:p>
              <a:pPr algn="ctr">
                <a:lnSpc>
                  <a:spcPts val="2600"/>
                </a:lnSpc>
              </a:pPr>
            </a:p>
          </p:txBody>
        </p:sp>
      </p:grpSp>
      <p:sp>
        <p:nvSpPr>
          <p:cNvPr name="Freeform 5" id="5"/>
          <p:cNvSpPr/>
          <p:nvPr/>
        </p:nvSpPr>
        <p:spPr>
          <a:xfrm flipH="true" flipV="false" rot="-5400000">
            <a:off x="13460636" y="5459636"/>
            <a:ext cx="510728" cy="9144000"/>
          </a:xfrm>
          <a:custGeom>
            <a:avLst/>
            <a:gdLst/>
            <a:ahLst/>
            <a:cxnLst/>
            <a:rect r="r" b="b" t="t" l="l"/>
            <a:pathLst>
              <a:path h="9144000" w="510728">
                <a:moveTo>
                  <a:pt x="510728" y="0"/>
                </a:moveTo>
                <a:lnTo>
                  <a:pt x="0" y="0"/>
                </a:lnTo>
                <a:lnTo>
                  <a:pt x="0" y="9144000"/>
                </a:lnTo>
                <a:lnTo>
                  <a:pt x="510728" y="9144000"/>
                </a:lnTo>
                <a:lnTo>
                  <a:pt x="510728" y="0"/>
                </a:lnTo>
                <a:close/>
              </a:path>
            </a:pathLst>
          </a:custGeom>
          <a:blipFill>
            <a:blip r:embed="rId2">
              <a:extLst>
                <a:ext uri="{96DAC541-7B7A-43D3-8B79-37D633B846F1}">
                  <asvg:svgBlip xmlns:asvg="http://schemas.microsoft.com/office/drawing/2016/SVG/main" r:embed="rId3"/>
                </a:ext>
              </a:extLst>
            </a:blip>
            <a:stretch>
              <a:fillRect l="-14837" t="0" r="-375280" b="0"/>
            </a:stretch>
          </a:blipFill>
          <a:ln cap="sq">
            <a:noFill/>
            <a:prstDash val="solid"/>
            <a:miter/>
          </a:ln>
        </p:spPr>
      </p:sp>
      <p:grpSp>
        <p:nvGrpSpPr>
          <p:cNvPr name="Group 6" id="6"/>
          <p:cNvGrpSpPr/>
          <p:nvPr/>
        </p:nvGrpSpPr>
        <p:grpSpPr>
          <a:xfrm rot="0">
            <a:off x="11376740" y="4812429"/>
            <a:ext cx="206692" cy="2066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0BA"/>
            </a:solidFill>
          </p:spPr>
        </p:sp>
        <p:sp>
          <p:nvSpPr>
            <p:cNvPr name="TextBox 8" id="8"/>
            <p:cNvSpPr txBox="true"/>
            <p:nvPr/>
          </p:nvSpPr>
          <p:spPr>
            <a:xfrm>
              <a:off x="76200" y="57150"/>
              <a:ext cx="660400" cy="679450"/>
            </a:xfrm>
            <a:prstGeom prst="rect">
              <a:avLst/>
            </a:prstGeom>
          </p:spPr>
          <p:txBody>
            <a:bodyPr anchor="ctr" rtlCol="false" tIns="44817" lIns="44817" bIns="44817" rIns="44817"/>
            <a:lstStyle/>
            <a:p>
              <a:pPr algn="ctr">
                <a:lnSpc>
                  <a:spcPts val="2600"/>
                </a:lnSpc>
              </a:pPr>
            </a:p>
          </p:txBody>
        </p:sp>
      </p:grpSp>
      <p:sp>
        <p:nvSpPr>
          <p:cNvPr name="Freeform 9" id="9"/>
          <p:cNvSpPr/>
          <p:nvPr/>
        </p:nvSpPr>
        <p:spPr>
          <a:xfrm flipH="false" flipV="false" rot="0">
            <a:off x="9651145" y="2020007"/>
            <a:ext cx="7660546" cy="5964282"/>
          </a:xfrm>
          <a:custGeom>
            <a:avLst/>
            <a:gdLst/>
            <a:ahLst/>
            <a:cxnLst/>
            <a:rect r="r" b="b" t="t" l="l"/>
            <a:pathLst>
              <a:path h="5964282" w="7660546">
                <a:moveTo>
                  <a:pt x="0" y="0"/>
                </a:moveTo>
                <a:lnTo>
                  <a:pt x="7660545" y="0"/>
                </a:lnTo>
                <a:lnTo>
                  <a:pt x="7660545" y="5964282"/>
                </a:lnTo>
                <a:lnTo>
                  <a:pt x="0" y="5964282"/>
                </a:lnTo>
                <a:lnTo>
                  <a:pt x="0" y="0"/>
                </a:lnTo>
                <a:close/>
              </a:path>
            </a:pathLst>
          </a:custGeom>
          <a:blipFill>
            <a:blip r:embed="rId4"/>
            <a:stretch>
              <a:fillRect l="0" t="0" r="0" b="0"/>
            </a:stretch>
          </a:blipFill>
        </p:spPr>
      </p:sp>
      <p:sp>
        <p:nvSpPr>
          <p:cNvPr name="Freeform 10" id="10"/>
          <p:cNvSpPr/>
          <p:nvPr/>
        </p:nvSpPr>
        <p:spPr>
          <a:xfrm flipH="false" flipV="false" rot="0">
            <a:off x="1160024" y="2020007"/>
            <a:ext cx="6976277" cy="6085689"/>
          </a:xfrm>
          <a:custGeom>
            <a:avLst/>
            <a:gdLst/>
            <a:ahLst/>
            <a:cxnLst/>
            <a:rect r="r" b="b" t="t" l="l"/>
            <a:pathLst>
              <a:path h="6085689" w="6976277">
                <a:moveTo>
                  <a:pt x="0" y="0"/>
                </a:moveTo>
                <a:lnTo>
                  <a:pt x="6976277" y="0"/>
                </a:lnTo>
                <a:lnTo>
                  <a:pt x="6976277" y="6085689"/>
                </a:lnTo>
                <a:lnTo>
                  <a:pt x="0" y="6085689"/>
                </a:lnTo>
                <a:lnTo>
                  <a:pt x="0" y="0"/>
                </a:lnTo>
                <a:close/>
              </a:path>
            </a:pathLst>
          </a:custGeom>
          <a:blipFill>
            <a:blip r:embed="rId5"/>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DAGVmjs4O-M</dc:identifier>
  <dcterms:modified xsi:type="dcterms:W3CDTF">2011-08-01T06:04:30Z</dcterms:modified>
  <cp:revision>1</cp:revision>
  <dc:title>Problem Solving with linear models Education Presentation in Blue Black Yellow Nostalgic Handdrawn Style</dc:title>
</cp:coreProperties>
</file>